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8"/>
  </p:notesMasterIdLst>
  <p:handoutMasterIdLst>
    <p:handoutMasterId r:id="rId49"/>
  </p:handoutMasterIdLst>
  <p:sldIdLst>
    <p:sldId id="257" r:id="rId2"/>
    <p:sldId id="256" r:id="rId3"/>
    <p:sldId id="258" r:id="rId4"/>
    <p:sldId id="259" r:id="rId5"/>
    <p:sldId id="260" r:id="rId6"/>
    <p:sldId id="261" r:id="rId7"/>
    <p:sldId id="262" r:id="rId8"/>
    <p:sldId id="275" r:id="rId9"/>
    <p:sldId id="290" r:id="rId10"/>
    <p:sldId id="263"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74" r:id="rId24"/>
    <p:sldId id="276" r:id="rId25"/>
    <p:sldId id="296" r:id="rId26"/>
    <p:sldId id="297" r:id="rId27"/>
    <p:sldId id="277" r:id="rId28"/>
    <p:sldId id="280" r:id="rId29"/>
    <p:sldId id="289" r:id="rId30"/>
    <p:sldId id="281" r:id="rId31"/>
    <p:sldId id="282" r:id="rId32"/>
    <p:sldId id="283" r:id="rId33"/>
    <p:sldId id="284" r:id="rId34"/>
    <p:sldId id="285" r:id="rId35"/>
    <p:sldId id="286" r:id="rId36"/>
    <p:sldId id="287" r:id="rId37"/>
    <p:sldId id="288" r:id="rId38"/>
    <p:sldId id="291" r:id="rId39"/>
    <p:sldId id="292" r:id="rId40"/>
    <p:sldId id="293" r:id="rId41"/>
    <p:sldId id="294" r:id="rId42"/>
    <p:sldId id="295" r:id="rId43"/>
    <p:sldId id="299" r:id="rId44"/>
    <p:sldId id="298" r:id="rId45"/>
    <p:sldId id="300" r:id="rId46"/>
    <p:sldId id="301" r:id="rId47"/>
  </p:sldIdLst>
  <p:sldSz cx="9144000" cy="6858000" type="screen4x3"/>
  <p:notesSz cx="6858000" cy="9144000"/>
  <p:defaultTextStyle>
    <a:defPPr>
      <a:defRPr lang="en-US"/>
    </a:defPPr>
    <a:lvl1pPr algn="ctr" rtl="0" fontAlgn="base">
      <a:spcBef>
        <a:spcPct val="0"/>
      </a:spcBef>
      <a:spcAft>
        <a:spcPct val="0"/>
      </a:spcAft>
      <a:defRPr sz="1200" b="1" kern="1200">
        <a:solidFill>
          <a:schemeClr val="tx1"/>
        </a:solidFill>
        <a:latin typeface="Arial" charset="0"/>
        <a:ea typeface="+mn-ea"/>
        <a:cs typeface="+mn-cs"/>
      </a:defRPr>
    </a:lvl1pPr>
    <a:lvl2pPr marL="457200" algn="ctr" rtl="0" fontAlgn="base">
      <a:spcBef>
        <a:spcPct val="0"/>
      </a:spcBef>
      <a:spcAft>
        <a:spcPct val="0"/>
      </a:spcAft>
      <a:defRPr sz="1200" b="1" kern="1200">
        <a:solidFill>
          <a:schemeClr val="tx1"/>
        </a:solidFill>
        <a:latin typeface="Arial" charset="0"/>
        <a:ea typeface="+mn-ea"/>
        <a:cs typeface="+mn-cs"/>
      </a:defRPr>
    </a:lvl2pPr>
    <a:lvl3pPr marL="914400" algn="ctr" rtl="0" fontAlgn="base">
      <a:spcBef>
        <a:spcPct val="0"/>
      </a:spcBef>
      <a:spcAft>
        <a:spcPct val="0"/>
      </a:spcAft>
      <a:defRPr sz="1200" b="1" kern="1200">
        <a:solidFill>
          <a:schemeClr val="tx1"/>
        </a:solidFill>
        <a:latin typeface="Arial" charset="0"/>
        <a:ea typeface="+mn-ea"/>
        <a:cs typeface="+mn-cs"/>
      </a:defRPr>
    </a:lvl3pPr>
    <a:lvl4pPr marL="1371600" algn="ctr" rtl="0" fontAlgn="base">
      <a:spcBef>
        <a:spcPct val="0"/>
      </a:spcBef>
      <a:spcAft>
        <a:spcPct val="0"/>
      </a:spcAft>
      <a:defRPr sz="1200" b="1" kern="1200">
        <a:solidFill>
          <a:schemeClr val="tx1"/>
        </a:solidFill>
        <a:latin typeface="Arial" charset="0"/>
        <a:ea typeface="+mn-ea"/>
        <a:cs typeface="+mn-cs"/>
      </a:defRPr>
    </a:lvl4pPr>
    <a:lvl5pPr marL="1828800" algn="ctr" rtl="0" fontAlgn="base">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6537"/>
    <a:srgbClr val="DBD9CA"/>
    <a:srgbClr val="888365"/>
    <a:srgbClr val="275FAA"/>
    <a:srgbClr val="C3C09D"/>
    <a:srgbClr val="F1C630"/>
    <a:srgbClr val="42424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7" autoAdjust="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latin typeface="Arial" charset="0"/>
              </a:defRPr>
            </a:lvl1pPr>
          </a:lstStyle>
          <a:p>
            <a:pPr>
              <a:defRPr/>
            </a:pPr>
            <a:endParaRPr lang="en-US"/>
          </a:p>
        </p:txBody>
      </p:sp>
      <p:sp>
        <p:nvSpPr>
          <p:cNvPr id="274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Arial" charset="0"/>
              </a:defRPr>
            </a:lvl1pPr>
          </a:lstStyle>
          <a:p>
            <a:pPr>
              <a:defRPr/>
            </a:pPr>
            <a:fld id="{E94DBF4A-2567-4223-AB04-D76C70BAB81C}" type="datetime1">
              <a:rPr lang="en-US"/>
              <a:pPr>
                <a:defRPr/>
              </a:pPr>
              <a:t>2/15/2017</a:t>
            </a:fld>
            <a:endParaRPr lang="en-US"/>
          </a:p>
        </p:txBody>
      </p:sp>
      <p:sp>
        <p:nvSpPr>
          <p:cNvPr id="274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a:latin typeface="Arial" charset="0"/>
              </a:defRPr>
            </a:lvl1pPr>
          </a:lstStyle>
          <a:p>
            <a:pPr>
              <a:defRPr/>
            </a:pPr>
            <a:endParaRPr lang="en-US"/>
          </a:p>
        </p:txBody>
      </p:sp>
      <p:sp>
        <p:nvSpPr>
          <p:cNvPr id="274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atin typeface="Arial" charset="0"/>
              </a:defRPr>
            </a:lvl1pPr>
          </a:lstStyle>
          <a:p>
            <a:pPr>
              <a:defRPr/>
            </a:pPr>
            <a:fld id="{2DD96E2F-3281-41D6-B1C9-C361A1E7D308}" type="slidenum">
              <a:rPr lang="en-US"/>
              <a:pPr>
                <a:defRPr/>
              </a:pPr>
              <a:t>‹#›</a:t>
            </a:fld>
            <a:endParaRPr lang="en-US"/>
          </a:p>
        </p:txBody>
      </p:sp>
    </p:spTree>
    <p:extLst>
      <p:ext uri="{BB962C8B-B14F-4D97-AF65-F5344CB8AC3E}">
        <p14:creationId xmlns:p14="http://schemas.microsoft.com/office/powerpoint/2010/main" val="37222219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b="0">
                <a:latin typeface="Arial" charset="0"/>
              </a:defRPr>
            </a:lvl1pPr>
          </a:lstStyle>
          <a:p>
            <a:pPr>
              <a:defRPr/>
            </a:pPr>
            <a:endParaRPr lang="en-US"/>
          </a:p>
        </p:txBody>
      </p:sp>
      <p:sp>
        <p:nvSpPr>
          <p:cNvPr id="271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0">
                <a:latin typeface="Arial" charset="0"/>
              </a:defRPr>
            </a:lvl1pPr>
          </a:lstStyle>
          <a:p>
            <a:pPr>
              <a:defRPr/>
            </a:pPr>
            <a:fld id="{645B2510-1EDC-47FA-A330-BC41FD0B9407}" type="datetime1">
              <a:rPr lang="en-US"/>
              <a:pPr>
                <a:defRPr/>
              </a:pPr>
              <a:t>2/15/2017</a:t>
            </a:fld>
            <a:endParaRPr lang="en-US"/>
          </a:p>
        </p:txBody>
      </p:sp>
      <p:sp>
        <p:nvSpPr>
          <p:cNvPr id="491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1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b="0">
                <a:latin typeface="Arial" charset="0"/>
              </a:defRPr>
            </a:lvl1pPr>
          </a:lstStyle>
          <a:p>
            <a:pPr>
              <a:defRPr/>
            </a:pPr>
            <a:endParaRPr lang="en-US"/>
          </a:p>
        </p:txBody>
      </p:sp>
      <p:sp>
        <p:nvSpPr>
          <p:cNvPr id="271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b="0">
                <a:latin typeface="Arial" charset="0"/>
              </a:defRPr>
            </a:lvl1pPr>
          </a:lstStyle>
          <a:p>
            <a:pPr>
              <a:defRPr/>
            </a:pPr>
            <a:fld id="{783715F1-6687-4641-B1F7-0D306BE84842}" type="slidenum">
              <a:rPr lang="en-US"/>
              <a:pPr>
                <a:defRPr/>
              </a:pPr>
              <a:t>‹#›</a:t>
            </a:fld>
            <a:endParaRPr lang="en-US"/>
          </a:p>
        </p:txBody>
      </p:sp>
    </p:spTree>
    <p:extLst>
      <p:ext uri="{BB962C8B-B14F-4D97-AF65-F5344CB8AC3E}">
        <p14:creationId xmlns:p14="http://schemas.microsoft.com/office/powerpoint/2010/main" val="8285276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16C1519F-DBF6-4F58-983A-BB0EBF17C0C3}" type="datetime1">
              <a:rPr lang="en-US" altLang="en-US" b="0" smtClean="0"/>
              <a:pPr eaLnBrk="1" hangingPunct="1"/>
              <a:t>2/15/2017</a:t>
            </a:fld>
            <a:endParaRPr lang="en-US" altLang="en-US" b="0"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E1F3715-600F-41C0-9451-704668239889}" type="datetime1">
              <a:rPr lang="en-US" altLang="en-US" b="0" smtClean="0"/>
              <a:pPr eaLnBrk="1" hangingPunct="1"/>
              <a:t>2/15/2017</a:t>
            </a:fld>
            <a:endParaRPr lang="en-US" altLang="en-US" b="0"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5C60F66E-79DC-4022-A7B9-3A20A6F4E842}" type="datetime1">
              <a:rPr lang="en-US" altLang="en-US" b="0" smtClean="0"/>
              <a:pPr eaLnBrk="1" hangingPunct="1"/>
              <a:t>2/15/2017</a:t>
            </a:fld>
            <a:endParaRPr lang="en-US" altLang="en-US" b="0"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FE1BA16-C928-449C-A591-0882F230B5B5}" type="datetime1">
              <a:rPr lang="en-US" altLang="en-US" b="0" smtClean="0"/>
              <a:pPr eaLnBrk="1" hangingPunct="1"/>
              <a:t>2/15/2017</a:t>
            </a:fld>
            <a:endParaRPr lang="en-US" altLang="en-US" b="0"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48CA8EF-5083-41BC-A347-4184CDEF13DC}" type="datetime1">
              <a:rPr lang="en-US" altLang="en-US" b="0" smtClean="0"/>
              <a:pPr eaLnBrk="1" hangingPunct="1"/>
              <a:t>2/15/2017</a:t>
            </a:fld>
            <a:endParaRPr lang="en-US" altLang="en-US" b="0"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402756B-00DC-4BEC-B5BD-7C25A81AC500}" type="datetime1">
              <a:rPr lang="en-US" altLang="en-US" b="0" smtClean="0"/>
              <a:pPr eaLnBrk="1" hangingPunct="1"/>
              <a:t>2/15/2017</a:t>
            </a:fld>
            <a:endParaRPr lang="en-US" altLang="en-US" b="0"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9B5E6B5-A1C5-4977-A20F-1401BF9FEFB3}" type="datetime1">
              <a:rPr lang="en-US" altLang="en-US" b="0" smtClean="0"/>
              <a:pPr eaLnBrk="1" hangingPunct="1"/>
              <a:t>2/15/2017</a:t>
            </a:fld>
            <a:endParaRPr lang="en-US" altLang="en-US" b="0"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4947F33-047E-4402-813A-AE1748FFA09A}" type="datetime1">
              <a:rPr lang="en-US" altLang="en-US" b="0" smtClean="0"/>
              <a:pPr eaLnBrk="1" hangingPunct="1"/>
              <a:t>2/15/2017</a:t>
            </a:fld>
            <a:endParaRPr lang="en-US" altLang="en-US" b="0"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89BD7A2E-7A21-4C5E-B573-F2C752743AC0}" type="datetime1">
              <a:rPr lang="en-US" altLang="en-US" b="0" smtClean="0"/>
              <a:pPr eaLnBrk="1" hangingPunct="1"/>
              <a:t>2/15/2017</a:t>
            </a:fld>
            <a:endParaRPr lang="en-US" altLang="en-US" b="0"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2E1DDB98-3745-433B-8724-82553423B837}" type="datetime1">
              <a:rPr lang="en-US" altLang="en-US" b="0" smtClean="0"/>
              <a:pPr eaLnBrk="1" hangingPunct="1"/>
              <a:t>2/15/2017</a:t>
            </a:fld>
            <a:endParaRPr lang="en-US" altLang="en-US" b="0"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13A0A312-F43A-477A-96E6-62A054E01E3B}" type="datetime1">
              <a:rPr lang="en-US" altLang="en-US" b="0" smtClean="0"/>
              <a:pPr eaLnBrk="1" hangingPunct="1"/>
              <a:t>2/15/2017</a:t>
            </a:fld>
            <a:endParaRPr lang="en-US" altLang="en-US" b="0"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ED11CB6-C689-4277-98EA-10CFCFBFC371}" type="datetime1">
              <a:rPr lang="en-US" altLang="en-US" b="0" smtClean="0"/>
              <a:pPr eaLnBrk="1" hangingPunct="1"/>
              <a:t>2/15/2017</a:t>
            </a:fld>
            <a:endParaRPr lang="en-US" altLang="en-US" b="0"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70EA2AB-667A-430A-A117-630D9D7DDDFB}" type="datetime1">
              <a:rPr lang="en-US" altLang="en-US" b="0" smtClean="0"/>
              <a:pPr eaLnBrk="1" hangingPunct="1"/>
              <a:t>2/15/2017</a:t>
            </a:fld>
            <a:endParaRPr lang="en-US" altLang="en-US" b="0"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70A41580-6FB3-4DFD-AD37-CC38B4CB7427}" type="datetime1">
              <a:rPr lang="en-US" altLang="en-US" b="0" smtClean="0"/>
              <a:pPr eaLnBrk="1" hangingPunct="1"/>
              <a:t>2/15/2017</a:t>
            </a:fld>
            <a:endParaRPr lang="en-US" altLang="en-US" b="0"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0DD39B2-EFE9-4E9E-8E1A-736BC6A0B1F0}" type="datetime1">
              <a:rPr lang="en-US" altLang="en-US" b="0" smtClean="0"/>
              <a:pPr eaLnBrk="1" hangingPunct="1"/>
              <a:t>2/15/2017</a:t>
            </a:fld>
            <a:endParaRPr lang="en-US" altLang="en-US" b="0"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10FA9B7-3CE4-459C-A8F3-E2E6CDD13285}" type="datetime1">
              <a:rPr lang="en-US" altLang="en-US" b="0" smtClean="0"/>
              <a:pPr eaLnBrk="1" hangingPunct="1"/>
              <a:t>2/15/2017</a:t>
            </a:fld>
            <a:endParaRPr lang="en-US" altLang="en-US" b="0"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B97B0D1-E362-4986-A42D-D5E11B5FE715}" type="datetime1">
              <a:rPr lang="en-US" altLang="en-US" b="0" smtClean="0"/>
              <a:pPr eaLnBrk="1" hangingPunct="1"/>
              <a:t>2/15/2017</a:t>
            </a:fld>
            <a:endParaRPr lang="en-US" altLang="en-US" b="0"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EF0B956-660E-4424-B6AF-12E5A4D02EB7}" type="datetime1">
              <a:rPr lang="en-US" altLang="en-US" b="0" smtClean="0"/>
              <a:pPr eaLnBrk="1" hangingPunct="1"/>
              <a:t>2/15/2017</a:t>
            </a:fld>
            <a:endParaRPr lang="en-US" altLang="en-US" b="0"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E5E7BD0-B09B-4D4B-AAA2-75CB0076E104}" type="datetime1">
              <a:rPr lang="en-US" altLang="en-US" b="0" smtClean="0"/>
              <a:pPr eaLnBrk="1" hangingPunct="1"/>
              <a:t>2/15/2017</a:t>
            </a:fld>
            <a:endParaRPr lang="en-US" altLang="en-US" b="0"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8D1136ED-1B0F-4F31-89E7-6BF2F0922F2F}" type="datetime1">
              <a:rPr lang="en-US" altLang="en-US" b="0" smtClean="0"/>
              <a:pPr eaLnBrk="1" hangingPunct="1"/>
              <a:t>2/15/2017</a:t>
            </a:fld>
            <a:endParaRPr lang="en-US" altLang="en-US" b="0"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1ED539A1-4EE4-401C-92B7-2F21C2EA1265}" type="datetime1">
              <a:rPr lang="en-US" altLang="en-US" b="0" smtClean="0"/>
              <a:pPr eaLnBrk="1" hangingPunct="1"/>
              <a:t>2/15/2017</a:t>
            </a:fld>
            <a:endParaRPr lang="en-US" altLang="en-US" b="0"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D5175D0-AEC6-48B1-8102-8B5A50DF4AB1}" type="datetime1">
              <a:rPr lang="en-US" altLang="en-US" b="0" smtClean="0"/>
              <a:pPr eaLnBrk="1" hangingPunct="1"/>
              <a:t>2/15/2017</a:t>
            </a:fld>
            <a:endParaRPr lang="en-US" altLang="en-US" b="0"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690399C-67EA-4198-9C2C-25F662A5251A}" type="datetime1">
              <a:rPr lang="en-US" altLang="en-US" b="0" smtClean="0"/>
              <a:pPr eaLnBrk="1" hangingPunct="1"/>
              <a:t>2/15/2017</a:t>
            </a:fld>
            <a:endParaRPr lang="en-US" altLang="en-US" b="0"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435790F9-4804-418E-BD54-59000D1C4416}" type="datetime1">
              <a:rPr lang="en-US" altLang="en-US" b="0" smtClean="0"/>
              <a:pPr eaLnBrk="1" hangingPunct="1"/>
              <a:t>2/15/2017</a:t>
            </a:fld>
            <a:endParaRPr lang="en-US" altLang="en-US" b="0"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D3AA2BE-6EFA-484F-89E8-A4FED59C15FA}" type="datetime1">
              <a:rPr lang="en-US" altLang="en-US" b="0" smtClean="0"/>
              <a:pPr eaLnBrk="1" hangingPunct="1"/>
              <a:t>2/15/2017</a:t>
            </a:fld>
            <a:endParaRPr lang="en-US" altLang="en-US" b="0"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68AAB08-09C2-4995-BA51-8405A091EFCC}" type="datetime1">
              <a:rPr lang="en-US" altLang="en-US" b="0" smtClean="0"/>
              <a:pPr eaLnBrk="1" hangingPunct="1"/>
              <a:t>2/15/2017</a:t>
            </a:fld>
            <a:endParaRPr lang="en-US" altLang="en-US" b="0"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2FEE509-4AE7-473B-8B1A-FC55D88B1B8F}" type="datetime1">
              <a:rPr lang="en-US" altLang="en-US" b="0" smtClean="0"/>
              <a:pPr eaLnBrk="1" hangingPunct="1"/>
              <a:t>2/15/2017</a:t>
            </a:fld>
            <a:endParaRPr lang="en-US" altLang="en-US" b="0"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22387D1E-0885-4FAB-8905-EEA0307A3612}" type="datetime1">
              <a:rPr lang="en-US" altLang="en-US" b="0" smtClean="0"/>
              <a:pPr eaLnBrk="1" hangingPunct="1"/>
              <a:t>2/15/2017</a:t>
            </a:fld>
            <a:endParaRPr lang="en-US" altLang="en-US" b="0"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88E82C9C-E704-4151-9606-7233B4111871}" type="datetime1">
              <a:rPr lang="en-US" altLang="en-US" b="0" smtClean="0"/>
              <a:pPr eaLnBrk="1" hangingPunct="1"/>
              <a:t>2/15/2017</a:t>
            </a:fld>
            <a:endParaRPr lang="en-US" altLang="en-US" b="0"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270FBD2-E5A6-4144-831D-08671E94AE7E}" type="datetime1">
              <a:rPr lang="en-US" altLang="en-US" b="0" smtClean="0"/>
              <a:pPr eaLnBrk="1" hangingPunct="1"/>
              <a:t>2/15/2017</a:t>
            </a:fld>
            <a:endParaRPr lang="en-US" altLang="en-US" b="0"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0AE9F36-FBD5-4FEE-9022-2FFC05144199}" type="datetime1">
              <a:rPr lang="en-US" altLang="en-US" b="0" smtClean="0"/>
              <a:pPr eaLnBrk="1" hangingPunct="1"/>
              <a:t>2/15/2017</a:t>
            </a:fld>
            <a:endParaRPr lang="en-US" altLang="en-US" b="0"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3072687-9DF3-449A-9C16-78080E9E5DEE}" type="datetime1">
              <a:rPr lang="en-US" altLang="en-US" b="0" smtClean="0"/>
              <a:pPr eaLnBrk="1" hangingPunct="1"/>
              <a:t>2/15/2017</a:t>
            </a:fld>
            <a:endParaRPr lang="en-US" altLang="en-US" b="0"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283A504-303F-496C-99DF-425EB23C26BE}" type="datetime1">
              <a:rPr lang="en-US" altLang="en-US" b="0" smtClean="0"/>
              <a:pPr eaLnBrk="1" hangingPunct="1"/>
              <a:t>2/15/2017</a:t>
            </a:fld>
            <a:endParaRPr lang="en-US" altLang="en-US" b="0"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2CED53D-E414-4D37-AA0A-932A62C8C8ED}" type="datetime1">
              <a:rPr lang="en-US" altLang="en-US" b="0" smtClean="0"/>
              <a:pPr eaLnBrk="1" hangingPunct="1"/>
              <a:t>2/15/2017</a:t>
            </a:fld>
            <a:endParaRPr lang="en-US" altLang="en-US" b="0"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D3A7191-371C-4065-87B9-1C0A7F4CB8C6}" type="datetime1">
              <a:rPr lang="en-US" altLang="en-US" b="0" smtClean="0"/>
              <a:pPr eaLnBrk="1" hangingPunct="1"/>
              <a:t>2/15/2017</a:t>
            </a:fld>
            <a:endParaRPr lang="en-US" altLang="en-US" b="0"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566A76C-1C32-4C95-AC9B-A5EA23CB352A}" type="datetime1">
              <a:rPr lang="en-US" altLang="en-US" b="0" smtClean="0"/>
              <a:pPr eaLnBrk="1" hangingPunct="1"/>
              <a:t>2/15/2017</a:t>
            </a:fld>
            <a:endParaRPr lang="en-US" altLang="en-US" b="0"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1E5F2A9-FC24-424D-9B78-5760FD6E2DA0}" type="datetime1">
              <a:rPr lang="en-US" altLang="en-US" b="0" smtClean="0"/>
              <a:pPr eaLnBrk="1" hangingPunct="1"/>
              <a:t>2/15/2017</a:t>
            </a:fld>
            <a:endParaRPr lang="en-US" altLang="en-US" b="0"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DF28400-9DE1-4E91-892B-07A7C13D2B22}" type="datetime1">
              <a:rPr lang="en-US" altLang="en-US" b="0" smtClean="0"/>
              <a:pPr eaLnBrk="1" hangingPunct="1"/>
              <a:t>2/15/2017</a:t>
            </a:fld>
            <a:endParaRPr lang="en-US" altLang="en-US" b="0"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454CFE0-7ADA-4F76-86A1-62723623FD55}" type="datetime1">
              <a:rPr lang="en-US" altLang="en-US" b="0" smtClean="0"/>
              <a:pPr eaLnBrk="1" hangingPunct="1"/>
              <a:t>2/15/2017</a:t>
            </a:fld>
            <a:endParaRPr lang="en-US" altLang="en-US" b="0"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BCA3553-D21B-4273-B327-F05EF994B3BC}" type="datetime1">
              <a:rPr lang="en-US" altLang="en-US" b="0" smtClean="0"/>
              <a:pPr eaLnBrk="1" hangingPunct="1"/>
              <a:t>2/15/2017</a:t>
            </a:fld>
            <a:endParaRPr lang="en-US" altLang="en-US" b="0"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D698D98-ADB7-4256-99BB-BD0F737975F9}" type="datetime1">
              <a:rPr lang="en-US" altLang="en-US" b="0" smtClean="0"/>
              <a:pPr eaLnBrk="1" hangingPunct="1"/>
              <a:t>2/15/2017</a:t>
            </a:fld>
            <a:endParaRPr lang="en-US" altLang="en-US" b="0"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76593E3C-4081-499F-99F3-4EBCC593F6F9}" type="datetime1">
              <a:rPr lang="en-US" altLang="en-US" b="0" smtClean="0"/>
              <a:pPr eaLnBrk="1" hangingPunct="1"/>
              <a:t>2/15/2017</a:t>
            </a:fld>
            <a:endParaRPr lang="en-US" altLang="en-US" b="0"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EC9E120-4BF4-4D55-BC7E-0A5E738F7B9F}" type="datetime1">
              <a:rPr lang="en-US" altLang="en-US" b="0" smtClean="0"/>
              <a:pPr eaLnBrk="1" hangingPunct="1"/>
              <a:t>2/15/2017</a:t>
            </a:fld>
            <a:endParaRPr lang="en-US" altLang="en-US" b="0"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02EFA48-DF1C-4FCD-9DDB-69E1731A804F}" type="datetime1">
              <a:rPr lang="en-US" altLang="en-US" b="0" smtClean="0"/>
              <a:pPr eaLnBrk="1" hangingPunct="1"/>
              <a:t>2/15/2017</a:t>
            </a:fld>
            <a:endParaRPr lang="en-US" altLang="en-US" b="0"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3F5A66BE-1125-43DC-8DCD-A858EFC900AE}" type="datetime1">
              <a:rPr lang="en-US" altLang="en-US" b="0" smtClean="0"/>
              <a:pPr eaLnBrk="1" hangingPunct="1"/>
              <a:t>2/15/2017</a:t>
            </a:fld>
            <a:endParaRPr lang="en-US" altLang="en-US" b="0"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14A76F2B-02D2-4C9A-99D1-B49FBF3C0CF5}" type="datetime1">
              <a:rPr lang="en-US" altLang="en-US" b="0" smtClean="0"/>
              <a:pPr eaLnBrk="1" hangingPunct="1"/>
              <a:t>2/15/2017</a:t>
            </a:fld>
            <a:endParaRPr lang="en-US" altLang="en-US" b="0"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B9567861-8EEE-4F3C-A4A8-026BCDABE70F}" type="datetime1">
              <a:rPr lang="en-US"/>
              <a:pPr>
                <a:defRPr/>
              </a:pPr>
              <a:t>2/15/2017</a:t>
            </a:fld>
            <a:endParaRPr lang="en-US"/>
          </a:p>
        </p:txBody>
      </p:sp>
    </p:spTree>
    <p:extLst>
      <p:ext uri="{BB962C8B-B14F-4D97-AF65-F5344CB8AC3E}">
        <p14:creationId xmlns:p14="http://schemas.microsoft.com/office/powerpoint/2010/main" val="294041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4F639544-2C85-4C75-A57B-42D7BD0A1E24}" type="datetime1">
              <a:rPr lang="en-US"/>
              <a:pPr>
                <a:defRPr/>
              </a:pPr>
              <a:t>2/15/2017</a:t>
            </a:fld>
            <a:endParaRPr lang="en-US"/>
          </a:p>
        </p:txBody>
      </p:sp>
    </p:spTree>
    <p:extLst>
      <p:ext uri="{BB962C8B-B14F-4D97-AF65-F5344CB8AC3E}">
        <p14:creationId xmlns:p14="http://schemas.microsoft.com/office/powerpoint/2010/main" val="322238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2A817D57-5C77-49BF-897B-46D7B4DD0FA6}" type="datetime1">
              <a:rPr lang="en-US"/>
              <a:pPr>
                <a:defRPr/>
              </a:pPr>
              <a:t>2/15/2017</a:t>
            </a:fld>
            <a:endParaRPr lang="en-US"/>
          </a:p>
        </p:txBody>
      </p:sp>
    </p:spTree>
    <p:extLst>
      <p:ext uri="{BB962C8B-B14F-4D97-AF65-F5344CB8AC3E}">
        <p14:creationId xmlns:p14="http://schemas.microsoft.com/office/powerpoint/2010/main" val="2952681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fld id="{AC25BD5A-A4C3-454E-8C02-EE27DD6F457D}" type="datetime1">
              <a:rPr lang="en-US"/>
              <a:pPr>
                <a:defRPr/>
              </a:pPr>
              <a:t>2/15/2017</a:t>
            </a:fld>
            <a:endParaRPr lang="en-US"/>
          </a:p>
        </p:txBody>
      </p:sp>
    </p:spTree>
    <p:extLst>
      <p:ext uri="{BB962C8B-B14F-4D97-AF65-F5344CB8AC3E}">
        <p14:creationId xmlns:p14="http://schemas.microsoft.com/office/powerpoint/2010/main" val="320286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fld id="{879FFDCA-F4DF-43D8-B1F6-687A7A906F84}" type="datetime1">
              <a:rPr lang="en-US"/>
              <a:pPr>
                <a:defRPr/>
              </a:pPr>
              <a:t>2/15/2017</a:t>
            </a:fld>
            <a:endParaRPr lang="en-US"/>
          </a:p>
        </p:txBody>
      </p:sp>
    </p:spTree>
    <p:extLst>
      <p:ext uri="{BB962C8B-B14F-4D97-AF65-F5344CB8AC3E}">
        <p14:creationId xmlns:p14="http://schemas.microsoft.com/office/powerpoint/2010/main" val="3547818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fld id="{4006525C-3CA2-4B42-92B1-4F2935212981}" type="datetime1">
              <a:rPr lang="en-US"/>
              <a:pPr>
                <a:defRPr/>
              </a:pPr>
              <a:t>2/15/2017</a:t>
            </a:fld>
            <a:endParaRPr lang="en-US"/>
          </a:p>
        </p:txBody>
      </p:sp>
    </p:spTree>
    <p:extLst>
      <p:ext uri="{BB962C8B-B14F-4D97-AF65-F5344CB8AC3E}">
        <p14:creationId xmlns:p14="http://schemas.microsoft.com/office/powerpoint/2010/main" val="193925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fld id="{548821BC-8645-4B51-9FC5-1F855614C05D}" type="datetime1">
              <a:rPr lang="en-US"/>
              <a:pPr>
                <a:defRPr/>
              </a:pPr>
              <a:t>2/15/2017</a:t>
            </a:fld>
            <a:endParaRPr lang="en-US"/>
          </a:p>
        </p:txBody>
      </p:sp>
    </p:spTree>
    <p:extLst>
      <p:ext uri="{BB962C8B-B14F-4D97-AF65-F5344CB8AC3E}">
        <p14:creationId xmlns:p14="http://schemas.microsoft.com/office/powerpoint/2010/main" val="46846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fld id="{8DFB779A-3860-456B-9C20-B4D15ED84372}" type="datetime1">
              <a:rPr lang="en-US"/>
              <a:pPr>
                <a:defRPr/>
              </a:pPr>
              <a:t>2/15/2017</a:t>
            </a:fld>
            <a:endParaRPr lang="en-US"/>
          </a:p>
        </p:txBody>
      </p:sp>
    </p:spTree>
    <p:extLst>
      <p:ext uri="{BB962C8B-B14F-4D97-AF65-F5344CB8AC3E}">
        <p14:creationId xmlns:p14="http://schemas.microsoft.com/office/powerpoint/2010/main" val="713356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fld id="{5FB32764-8432-4E1A-84F2-1DB65308D0CC}" type="datetime1">
              <a:rPr lang="en-US"/>
              <a:pPr>
                <a:defRPr/>
              </a:pPr>
              <a:t>2/15/2017</a:t>
            </a:fld>
            <a:endParaRPr lang="en-US"/>
          </a:p>
        </p:txBody>
      </p:sp>
    </p:spTree>
    <p:extLst>
      <p:ext uri="{BB962C8B-B14F-4D97-AF65-F5344CB8AC3E}">
        <p14:creationId xmlns:p14="http://schemas.microsoft.com/office/powerpoint/2010/main" val="2920179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fld id="{354B9C22-E79D-4D39-B225-E7DE0848EEB3}" type="datetime1">
              <a:rPr lang="en-US"/>
              <a:pPr>
                <a:defRPr/>
              </a:pPr>
              <a:t>2/15/2017</a:t>
            </a:fld>
            <a:endParaRPr lang="en-US"/>
          </a:p>
        </p:txBody>
      </p:sp>
    </p:spTree>
    <p:extLst>
      <p:ext uri="{BB962C8B-B14F-4D97-AF65-F5344CB8AC3E}">
        <p14:creationId xmlns:p14="http://schemas.microsoft.com/office/powerpoint/2010/main" val="322443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04F873ED-EF85-414B-8590-F7FAE365C2FA}" type="datetime1">
              <a:rPr lang="en-US"/>
              <a:pPr>
                <a:defRPr/>
              </a:pPr>
              <a:t>2/15/2017</a:t>
            </a:fld>
            <a:endParaRPr lang="en-US"/>
          </a:p>
        </p:txBody>
      </p:sp>
    </p:spTree>
    <p:extLst>
      <p:ext uri="{BB962C8B-B14F-4D97-AF65-F5344CB8AC3E}">
        <p14:creationId xmlns:p14="http://schemas.microsoft.com/office/powerpoint/2010/main" val="20642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fld id="{7F3EF799-E583-4A0E-A1D8-C9199CEDECC8}" type="datetime1">
              <a:rPr lang="en-US"/>
              <a:pPr>
                <a:defRPr/>
              </a:pPr>
              <a:t>2/15/2017</a:t>
            </a:fld>
            <a:endParaRPr lang="en-US"/>
          </a:p>
        </p:txBody>
      </p:sp>
    </p:spTree>
    <p:extLst>
      <p:ext uri="{BB962C8B-B14F-4D97-AF65-F5344CB8AC3E}">
        <p14:creationId xmlns:p14="http://schemas.microsoft.com/office/powerpoint/2010/main" val="333288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9525" y="1517650"/>
            <a:ext cx="2133600" cy="5334000"/>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1035" name="Rectangle 11"/>
          <p:cNvSpPr>
            <a:spLocks noChangeArrowheads="1"/>
          </p:cNvSpPr>
          <p:nvPr/>
        </p:nvSpPr>
        <p:spPr bwMode="auto">
          <a:xfrm>
            <a:off x="0" y="678180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grpSp>
        <p:nvGrpSpPr>
          <p:cNvPr id="1028" name="Group 16"/>
          <p:cNvGrpSpPr>
            <a:grpSpLocks/>
          </p:cNvGrpSpPr>
          <p:nvPr/>
        </p:nvGrpSpPr>
        <p:grpSpPr bwMode="auto">
          <a:xfrm>
            <a:off x="2117725" y="187325"/>
            <a:ext cx="7018338" cy="1260475"/>
            <a:chOff x="1334" y="118"/>
            <a:chExt cx="4421" cy="794"/>
          </a:xfrm>
        </p:grpSpPr>
        <p:sp>
          <p:nvSpPr>
            <p:cNvPr id="1036" name="Rectangle 12"/>
            <p:cNvSpPr>
              <a:spLocks noChangeArrowheads="1"/>
            </p:cNvSpPr>
            <p:nvPr userDrawn="1"/>
          </p:nvSpPr>
          <p:spPr bwMode="auto">
            <a:xfrm>
              <a:off x="1334" y="408"/>
              <a:ext cx="726" cy="504"/>
            </a:xfrm>
            <a:prstGeom prst="rect">
              <a:avLst/>
            </a:prstGeom>
            <a:solidFill>
              <a:srgbClr val="0000FF"/>
            </a:solidFill>
            <a:ln w="9525">
              <a:noFill/>
              <a:miter lim="800000"/>
              <a:headEnd/>
              <a:tailEnd/>
            </a:ln>
            <a:effectLst/>
          </p:spPr>
          <p:txBody>
            <a:bodyPr wrap="none" anchor="ctr"/>
            <a:lstStyle/>
            <a:p>
              <a:pPr>
                <a:defRPr/>
              </a:pPr>
              <a:endParaRPr lang="en-US"/>
            </a:p>
          </p:txBody>
        </p:sp>
        <p:sp>
          <p:nvSpPr>
            <p:cNvPr id="1037" name="Oval 13"/>
            <p:cNvSpPr>
              <a:spLocks noChangeArrowheads="1"/>
            </p:cNvSpPr>
            <p:nvPr userDrawn="1"/>
          </p:nvSpPr>
          <p:spPr bwMode="auto">
            <a:xfrm>
              <a:off x="1334" y="118"/>
              <a:ext cx="726" cy="576"/>
            </a:xfrm>
            <a:prstGeom prst="ellipse">
              <a:avLst/>
            </a:prstGeom>
            <a:solidFill>
              <a:srgbClr val="0000FF"/>
            </a:solidFill>
            <a:ln w="9525" algn="ctr">
              <a:noFill/>
              <a:round/>
              <a:headEnd/>
              <a:tailEnd/>
            </a:ln>
            <a:effectLst/>
          </p:spPr>
          <p:txBody>
            <a:bodyPr wrap="none" anchor="ctr"/>
            <a:lstStyle/>
            <a:p>
              <a:pPr>
                <a:defRPr/>
              </a:pPr>
              <a:endParaRPr lang="en-US"/>
            </a:p>
          </p:txBody>
        </p:sp>
        <p:sp>
          <p:nvSpPr>
            <p:cNvPr id="1038" name="Rectangle 14"/>
            <p:cNvSpPr>
              <a:spLocks noChangeArrowheads="1"/>
            </p:cNvSpPr>
            <p:nvPr userDrawn="1"/>
          </p:nvSpPr>
          <p:spPr bwMode="auto">
            <a:xfrm>
              <a:off x="1703" y="119"/>
              <a:ext cx="4052" cy="788"/>
            </a:xfrm>
            <a:prstGeom prst="rect">
              <a:avLst/>
            </a:prstGeom>
            <a:solidFill>
              <a:srgbClr val="0000FF"/>
            </a:solidFill>
            <a:ln w="9525">
              <a:noFill/>
              <a:miter lim="800000"/>
              <a:headEnd/>
              <a:tailEnd/>
            </a:ln>
            <a:effectLst/>
          </p:spPr>
          <p:txBody>
            <a:bodyPr wrap="none" anchor="ctr"/>
            <a:lstStyle/>
            <a:p>
              <a:pPr>
                <a:defRPr/>
              </a:pPr>
              <a:endParaRPr lang="en-US"/>
            </a:p>
          </p:txBody>
        </p:sp>
      </p:grpSp>
      <p:sp>
        <p:nvSpPr>
          <p:cNvPr id="1033" name="Rectangle 9"/>
          <p:cNvSpPr>
            <a:spLocks noChangeArrowheads="1"/>
          </p:cNvSpPr>
          <p:nvPr/>
        </p:nvSpPr>
        <p:spPr bwMode="auto">
          <a:xfrm>
            <a:off x="0" y="1441450"/>
            <a:ext cx="9144000" cy="76200"/>
          </a:xfrm>
          <a:prstGeom prst="rect">
            <a:avLst/>
          </a:prstGeom>
          <a:solidFill>
            <a:srgbClr val="F1C630"/>
          </a:solidFill>
          <a:ln w="9525">
            <a:noFill/>
            <a:miter lim="800000"/>
            <a:headEnd/>
            <a:tailEnd/>
          </a:ln>
          <a:effectLst/>
        </p:spPr>
        <p:txBody>
          <a:bodyPr wrap="none" anchor="ctr"/>
          <a:lstStyle/>
          <a:p>
            <a:pPr>
              <a:defRPr/>
            </a:pPr>
            <a:endParaRPr lang="en-US"/>
          </a:p>
        </p:txBody>
      </p:sp>
      <p:pic>
        <p:nvPicPr>
          <p:cNvPr id="1030" name="Picture 17" descr="MiTek_MII_fnl_logo04_06"/>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375" y="184150"/>
            <a:ext cx="1698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2" name="Rectangle 18"/>
          <p:cNvSpPr>
            <a:spLocks noGrp="1" noChangeArrowheads="1"/>
          </p:cNvSpPr>
          <p:nvPr>
            <p:ph type="dt" sz="half" idx="2"/>
          </p:nvPr>
        </p:nvSpPr>
        <p:spPr bwMode="auto">
          <a:xfrm>
            <a:off x="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atin typeface="Arial" charset="0"/>
              </a:defRPr>
            </a:lvl1pPr>
          </a:lstStyle>
          <a:p>
            <a:pPr>
              <a:defRPr/>
            </a:pPr>
            <a:fld id="{A8483CF4-8402-4111-BF9D-8E6F37F43944}" type="datetime1">
              <a:rPr lang="en-US"/>
              <a:pPr>
                <a:defRPr/>
              </a:pPr>
              <a:t>2/15/2017</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ctr" rtl="0" eaLnBrk="0" fontAlgn="base" hangingPunct="0">
        <a:spcBef>
          <a:spcPct val="0"/>
        </a:spcBef>
        <a:spcAft>
          <a:spcPct val="0"/>
        </a:spcAft>
        <a:defRPr sz="3200">
          <a:solidFill>
            <a:srgbClr val="F1C630"/>
          </a:solidFill>
          <a:latin typeface="+mj-lt"/>
          <a:ea typeface="+mj-ea"/>
          <a:cs typeface="+mj-cs"/>
        </a:defRPr>
      </a:lvl1pPr>
      <a:lvl2pPr algn="ctr" rtl="0" eaLnBrk="0" fontAlgn="base" hangingPunct="0">
        <a:spcBef>
          <a:spcPct val="0"/>
        </a:spcBef>
        <a:spcAft>
          <a:spcPct val="0"/>
        </a:spcAft>
        <a:defRPr sz="3200">
          <a:solidFill>
            <a:srgbClr val="F1C630"/>
          </a:solidFill>
          <a:latin typeface="ITC Avant Garde Gothic Demi" pitchFamily="34" charset="0"/>
        </a:defRPr>
      </a:lvl2pPr>
      <a:lvl3pPr algn="ctr" rtl="0" eaLnBrk="0" fontAlgn="base" hangingPunct="0">
        <a:spcBef>
          <a:spcPct val="0"/>
        </a:spcBef>
        <a:spcAft>
          <a:spcPct val="0"/>
        </a:spcAft>
        <a:defRPr sz="3200">
          <a:solidFill>
            <a:srgbClr val="F1C630"/>
          </a:solidFill>
          <a:latin typeface="ITC Avant Garde Gothic Demi" pitchFamily="34" charset="0"/>
        </a:defRPr>
      </a:lvl3pPr>
      <a:lvl4pPr algn="ctr" rtl="0" eaLnBrk="0" fontAlgn="base" hangingPunct="0">
        <a:spcBef>
          <a:spcPct val="0"/>
        </a:spcBef>
        <a:spcAft>
          <a:spcPct val="0"/>
        </a:spcAft>
        <a:defRPr sz="3200">
          <a:solidFill>
            <a:srgbClr val="F1C630"/>
          </a:solidFill>
          <a:latin typeface="ITC Avant Garde Gothic Demi" pitchFamily="34" charset="0"/>
        </a:defRPr>
      </a:lvl4pPr>
      <a:lvl5pPr algn="ctr" rtl="0" eaLnBrk="0" fontAlgn="base" hangingPunct="0">
        <a:spcBef>
          <a:spcPct val="0"/>
        </a:spcBef>
        <a:spcAft>
          <a:spcPct val="0"/>
        </a:spcAft>
        <a:defRPr sz="3200">
          <a:solidFill>
            <a:srgbClr val="F1C630"/>
          </a:solidFill>
          <a:latin typeface="ITC Avant Garde Gothic Demi" pitchFamily="34" charset="0"/>
        </a:defRPr>
      </a:lvl5pPr>
      <a:lvl6pPr marL="457200" algn="ctr" rtl="0" fontAlgn="base">
        <a:spcBef>
          <a:spcPct val="0"/>
        </a:spcBef>
        <a:spcAft>
          <a:spcPct val="0"/>
        </a:spcAft>
        <a:defRPr sz="3200">
          <a:solidFill>
            <a:srgbClr val="F1C630"/>
          </a:solidFill>
          <a:latin typeface="ITC Avant Garde Gothic Demi" pitchFamily="34" charset="0"/>
        </a:defRPr>
      </a:lvl6pPr>
      <a:lvl7pPr marL="914400" algn="ctr" rtl="0" fontAlgn="base">
        <a:spcBef>
          <a:spcPct val="0"/>
        </a:spcBef>
        <a:spcAft>
          <a:spcPct val="0"/>
        </a:spcAft>
        <a:defRPr sz="3200">
          <a:solidFill>
            <a:srgbClr val="F1C630"/>
          </a:solidFill>
          <a:latin typeface="ITC Avant Garde Gothic Demi" pitchFamily="34" charset="0"/>
        </a:defRPr>
      </a:lvl7pPr>
      <a:lvl8pPr marL="1371600" algn="ctr" rtl="0" fontAlgn="base">
        <a:spcBef>
          <a:spcPct val="0"/>
        </a:spcBef>
        <a:spcAft>
          <a:spcPct val="0"/>
        </a:spcAft>
        <a:defRPr sz="3200">
          <a:solidFill>
            <a:srgbClr val="F1C630"/>
          </a:solidFill>
          <a:latin typeface="ITC Avant Garde Gothic Demi" pitchFamily="34" charset="0"/>
        </a:defRPr>
      </a:lvl8pPr>
      <a:lvl9pPr marL="1828800" algn="ctr" rtl="0" fontAlgn="base">
        <a:spcBef>
          <a:spcPct val="0"/>
        </a:spcBef>
        <a:spcAft>
          <a:spcPct val="0"/>
        </a:spcAft>
        <a:defRPr sz="3200">
          <a:solidFill>
            <a:srgbClr val="F1C630"/>
          </a:solidFill>
          <a:latin typeface="ITC Avant Garde Gothic Demi" pitchFamily="34" charset="0"/>
        </a:defRPr>
      </a:lvl9pPr>
    </p:titleStyle>
    <p:bodyStyle>
      <a:lvl1pPr marL="342900" indent="-342900" algn="l" rtl="0" eaLnBrk="0" fontAlgn="base" hangingPunct="0">
        <a:spcBef>
          <a:spcPct val="20000"/>
        </a:spcBef>
        <a:spcAft>
          <a:spcPct val="0"/>
        </a:spcAft>
        <a:buFont typeface="Wingdings" pitchFamily="2" charset="2"/>
        <a:buBlip>
          <a:blip r:embed="rId15"/>
        </a:buBlip>
        <a:defRPr sz="2800">
          <a:solidFill>
            <a:srgbClr val="42424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rgbClr val="424243"/>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rgbClr val="424243"/>
          </a:solidFill>
          <a:latin typeface="+mn-lt"/>
        </a:defRPr>
      </a:lvl3pPr>
      <a:lvl4pPr marL="1600200" indent="-228600" algn="l" rtl="0" eaLnBrk="0" fontAlgn="base" hangingPunct="0">
        <a:spcBef>
          <a:spcPct val="20000"/>
        </a:spcBef>
        <a:spcAft>
          <a:spcPct val="0"/>
        </a:spcAft>
        <a:buChar char="o"/>
        <a:defRPr>
          <a:solidFill>
            <a:srgbClr val="424243"/>
          </a:solidFill>
          <a:latin typeface="+mn-lt"/>
        </a:defRPr>
      </a:lvl4pPr>
      <a:lvl5pPr marL="2057400" indent="-228600" algn="l" rtl="0" eaLnBrk="0" fontAlgn="base" hangingPunct="0">
        <a:spcBef>
          <a:spcPct val="20000"/>
        </a:spcBef>
        <a:spcAft>
          <a:spcPct val="0"/>
        </a:spcAft>
        <a:buFont typeface="Wingdings" pitchFamily="2" charset="2"/>
        <a:buChar char="§"/>
        <a:defRPr>
          <a:solidFill>
            <a:srgbClr val="424243"/>
          </a:solidFill>
          <a:latin typeface="+mn-lt"/>
        </a:defRPr>
      </a:lvl5pPr>
      <a:lvl6pPr marL="2514600" indent="-228600" algn="l" rtl="0" fontAlgn="base">
        <a:spcBef>
          <a:spcPct val="20000"/>
        </a:spcBef>
        <a:spcAft>
          <a:spcPct val="0"/>
        </a:spcAft>
        <a:buFont typeface="Wingdings" pitchFamily="2" charset="2"/>
        <a:buChar char="§"/>
        <a:defRPr>
          <a:solidFill>
            <a:srgbClr val="424243"/>
          </a:solidFill>
          <a:latin typeface="+mn-lt"/>
        </a:defRPr>
      </a:lvl6pPr>
      <a:lvl7pPr marL="2971800" indent="-228600" algn="l" rtl="0" fontAlgn="base">
        <a:spcBef>
          <a:spcPct val="20000"/>
        </a:spcBef>
        <a:spcAft>
          <a:spcPct val="0"/>
        </a:spcAft>
        <a:buFont typeface="Wingdings" pitchFamily="2" charset="2"/>
        <a:buChar char="§"/>
        <a:defRPr>
          <a:solidFill>
            <a:srgbClr val="424243"/>
          </a:solidFill>
          <a:latin typeface="+mn-lt"/>
        </a:defRPr>
      </a:lvl7pPr>
      <a:lvl8pPr marL="3429000" indent="-228600" algn="l" rtl="0" fontAlgn="base">
        <a:spcBef>
          <a:spcPct val="20000"/>
        </a:spcBef>
        <a:spcAft>
          <a:spcPct val="0"/>
        </a:spcAft>
        <a:buFont typeface="Wingdings" pitchFamily="2" charset="2"/>
        <a:buChar char="§"/>
        <a:defRPr>
          <a:solidFill>
            <a:srgbClr val="424243"/>
          </a:solidFill>
          <a:latin typeface="+mn-lt"/>
        </a:defRPr>
      </a:lvl8pPr>
      <a:lvl9pPr marL="3886200" indent="-228600" algn="l" rtl="0" fontAlgn="base">
        <a:spcBef>
          <a:spcPct val="20000"/>
        </a:spcBef>
        <a:spcAft>
          <a:spcPct val="0"/>
        </a:spcAft>
        <a:buFont typeface="Wingdings" pitchFamily="2" charset="2"/>
        <a:buChar char="§"/>
        <a:defRPr>
          <a:solidFill>
            <a:srgbClr val="42424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slide" Target="slide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png"/><Relationship Id="rId7" Type="http://schemas.openxmlformats.org/officeDocument/2006/relationships/hyperlink" Target="mailto:mitekparts@mii.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13.png"/><Relationship Id="rId9" Type="http://schemas.openxmlformats.org/officeDocument/2006/relationships/hyperlink" Target="http://www.mitek-us.com/Machinery/Support_Machinery/Parts_Guide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4.png"/><Relationship Id="rId9"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17.png"/><Relationship Id="rId7" Type="http://schemas.openxmlformats.org/officeDocument/2006/relationships/slide" Target="slide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www.mitek-us.com/Machinery/Support_Machinery/Parts_Guides/" TargetMode="External"/><Relationship Id="rId4" Type="http://schemas.openxmlformats.org/officeDocument/2006/relationships/slide" Target="slide7.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png"/><Relationship Id="rId7" Type="http://schemas.openxmlformats.org/officeDocument/2006/relationships/hyperlink" Target="mailto:mitekparts@mii.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image" Target="../media/image19.png"/><Relationship Id="rId9" Type="http://schemas.openxmlformats.org/officeDocument/2006/relationships/hyperlink" Target="http://www.mitek-us.com/Machinery/Support_Machinery/Parts_Guides/"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image" Target="../media/image15.png"/><Relationship Id="rId7" Type="http://schemas.openxmlformats.org/officeDocument/2006/relationships/slide" Target="slide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hyperlink" Target="http://www.mitek-us.com/Machinery/Support_Machinery/Parts_Guides/" TargetMode="External"/><Relationship Id="rId4" Type="http://schemas.openxmlformats.org/officeDocument/2006/relationships/slide" Target="slide7.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slide" Target="slide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www.mitek-us.com/Machinery/Support_Machinery/Parts_Guides/" TargetMode="External"/><Relationship Id="rId4" Type="http://schemas.openxmlformats.org/officeDocument/2006/relationships/image" Target="../media/image15.png"/><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slide" Target="slide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www.mitek-us.com/Machinery/Support_Machinery/Parts_Guides/"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slide" Target="slide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www.mitek-us.com/Machinery/Support_Machinery/Parts_Guides/"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mitekparts@mii.com" TargetMode="External"/><Relationship Id="rId5" Type="http://schemas.openxmlformats.org/officeDocument/2006/relationships/hyperlink" Target="http://www.mitek-us.com/Machinery/Support_Machinery/Parts_Guides/"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slide" Target="slide8.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slide" Target="slide8.xml"/><Relationship Id="rId9" Type="http://schemas.openxmlformats.org/officeDocument/2006/relationships/hyperlink" Target="http://www.mitek-us.com/Machinery/Support_Machinery/Parts_Guide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slide" Target="slide8.xml"/><Relationship Id="rId9" Type="http://schemas.openxmlformats.org/officeDocument/2006/relationships/hyperlink" Target="http://www.mitek-us.com/Machinery/Support_Machinery/Parts_Guides/"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 Target="slide8.xml"/><Relationship Id="rId9" Type="http://schemas.openxmlformats.org/officeDocument/2006/relationships/hyperlink" Target="http://www.mitek-us.com/Machinery/Support_Machinery/Parts_Guide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7.xml"/><Relationship Id="rId7"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hyperlink" Target="http://www.mitek-us.com/Machinery/Support_Machinery/Parts_Guides/" TargetMode="External"/><Relationship Id="rId4" Type="http://schemas.openxmlformats.org/officeDocument/2006/relationships/slide" Target="slide8.xml"/><Relationship Id="rId9" Type="http://schemas.openxmlformats.org/officeDocument/2006/relationships/image" Target="../media/image2.jpeg"/></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slide" Target="slide8.xml"/><Relationship Id="rId9" Type="http://schemas.openxmlformats.org/officeDocument/2006/relationships/hyperlink" Target="http://www.mitek-us.com/Machinery/Support_Machinery/Parts_Guides/"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0.png"/><Relationship Id="rId7" Type="http://schemas.openxmlformats.org/officeDocument/2006/relationships/hyperlink" Target="mailto:mitekparts@mii.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8.xml"/><Relationship Id="rId4" Type="http://schemas.openxmlformats.org/officeDocument/2006/relationships/slide" Target="slide7.xml"/><Relationship Id="rId9" Type="http://schemas.openxmlformats.org/officeDocument/2006/relationships/hyperlink" Target="http://www.mitek-us.com/Machinery/Support_Machinery/Parts_Guides/"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45.png"/><Relationship Id="rId7"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slide" Target="slide7.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mailto:mitekparts@mi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35.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 Target="slide7.xml"/><Relationship Id="rId7" Type="http://schemas.openxmlformats.org/officeDocument/2006/relationships/image" Target="../media/image5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hyperlink" Target="mailto:mitekparts@mii.com" TargetMode="External"/><Relationship Id="rId10" Type="http://schemas.openxmlformats.org/officeDocument/2006/relationships/hyperlink" Target="http://www.mitek-us.com/Machinery/Support_Machinery/Parts_Guides/" TargetMode="External"/><Relationship Id="rId4" Type="http://schemas.openxmlformats.org/officeDocument/2006/relationships/image" Target="../media/image54.png"/><Relationship Id="rId9" Type="http://schemas.openxmlformats.org/officeDocument/2006/relationships/image" Target="../media/image2.jpeg"/></Relationships>
</file>

<file path=ppt/slides/_rels/slide3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 Id="rId9" Type="http://schemas.openxmlformats.org/officeDocument/2006/relationships/hyperlink" Target="http://www.mitek-us.com/Machinery/Support_Machinery/Parts_Guides/"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61.png"/><Relationship Id="rId7"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62.png"/><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mailto:mitekparts@mii.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63.png"/></Relationships>
</file>

<file path=ppt/slides/_rels/slide4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0.png"/><Relationship Id="rId7" Type="http://schemas.openxmlformats.org/officeDocument/2006/relationships/hyperlink" Target="mailto:mitekparts@mii.com"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65.png"/><Relationship Id="rId4" Type="http://schemas.openxmlformats.org/officeDocument/2006/relationships/image" Target="../media/image64.png"/><Relationship Id="rId9" Type="http://schemas.openxmlformats.org/officeDocument/2006/relationships/hyperlink" Target="http://www.mitek-us.com/Machinery/Support_Machinery/Parts_Guide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image" Target="../media/image40.png"/><Relationship Id="rId7"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slide" Target="slide7.xml"/><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mailto:mitekparts@mii.com" TargetMode="External"/><Relationship Id="rId4" Type="http://schemas.openxmlformats.org/officeDocument/2006/relationships/image" Target="../media/image67.png"/></Relationships>
</file>

<file path=ppt/slides/_rels/slide4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hyperlink" Target="http://www.mitek-us.com/Machinery/Support_Machinery/Parts_Guides/"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74.jpeg"/><Relationship Id="rId4" Type="http://schemas.openxmlformats.org/officeDocument/2006/relationships/image" Target="../media/image7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mitekparts@mii.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mailto:mitekparts@mii.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mitek-us.com/Machinery/Support_Machinery/Parts_Guides/" TargetMode="External"/><Relationship Id="rId5" Type="http://schemas.openxmlformats.org/officeDocument/2006/relationships/image" Target="../media/image2.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image" Target="../media/image2.jpeg"/><Relationship Id="rId3" Type="http://schemas.openxmlformats.org/officeDocument/2006/relationships/slide" Target="slide8.xml"/><Relationship Id="rId7" Type="http://schemas.openxmlformats.org/officeDocument/2006/relationships/slide" Target="slide2.xml"/><Relationship Id="rId12" Type="http://schemas.openxmlformats.org/officeDocument/2006/relationships/slide" Target="slide3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11" Type="http://schemas.openxmlformats.org/officeDocument/2006/relationships/image" Target="../media/image10.png"/><Relationship Id="rId5" Type="http://schemas.openxmlformats.org/officeDocument/2006/relationships/image" Target="../media/image8.wmf"/><Relationship Id="rId10" Type="http://schemas.openxmlformats.org/officeDocument/2006/relationships/image" Target="../media/image9.png"/><Relationship Id="rId4" Type="http://schemas.openxmlformats.org/officeDocument/2006/relationships/slide" Target="slide27.xml"/><Relationship Id="rId9" Type="http://schemas.openxmlformats.org/officeDocument/2006/relationships/hyperlink" Target="http://www.mii.com/machinery" TargetMode="External"/><Relationship Id="rId14" Type="http://schemas.openxmlformats.org/officeDocument/2006/relationships/hyperlink" Target="http://www.mitek-us.com/Machinery/Support_Machinery/Parts_Guid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mitekparts@mii.com" TargetMode="External"/><Relationship Id="rId3" Type="http://schemas.openxmlformats.org/officeDocument/2006/relationships/slide" Target="slide9.xml"/><Relationship Id="rId7" Type="http://schemas.openxmlformats.org/officeDocument/2006/relationships/hyperlink" Target="http://www.mitek-us.com/Machinery/Support_Machinery/Parts_Guide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slide" Target="slide7.xml"/><Relationship Id="rId4" Type="http://schemas.openxmlformats.org/officeDocument/2006/relationships/slide" Target="slide23.xml"/></Relationships>
</file>

<file path=ppt/slides/_rels/slide9.xml.rels><?xml version="1.0" encoding="UTF-8" standalone="yes"?>
<Relationships xmlns="http://schemas.openxmlformats.org/package/2006/relationships"><Relationship Id="rId8" Type="http://schemas.openxmlformats.org/officeDocument/2006/relationships/hyperlink" Target="http://www.mitek-us.com/Machinery/Support_Machinery/Parts_Guides/" TargetMode="External"/><Relationship Id="rId3" Type="http://schemas.openxmlformats.org/officeDocument/2006/relationships/slide" Target="slide7.xml"/><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mitekparts@mii.com" TargetMode="External"/><Relationship Id="rId5" Type="http://schemas.openxmlformats.org/officeDocument/2006/relationships/image" Target="../media/image11.png"/><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DF60883-B026-46B2-A9DD-306747FE50D1}" type="datetime1">
              <a:rPr lang="en-US" altLang="en-US" sz="1400" b="0" smtClean="0"/>
              <a:pPr eaLnBrk="1" hangingPunct="1"/>
              <a:t>2/15/2017</a:t>
            </a:fld>
            <a:endParaRPr lang="en-US" altLang="en-US" sz="1400" b="0" smtClean="0"/>
          </a:p>
        </p:txBody>
      </p:sp>
      <p:sp>
        <p:nvSpPr>
          <p:cNvPr id="2051" name="Rectangle 5"/>
          <p:cNvSpPr>
            <a:spLocks noChangeArrowheads="1"/>
          </p:cNvSpPr>
          <p:nvPr/>
        </p:nvSpPr>
        <p:spPr bwMode="auto">
          <a:xfrm>
            <a:off x="2133600" y="18288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spcBef>
                <a:spcPct val="20000"/>
              </a:spcBef>
              <a:buFont typeface="Wingdings" pitchFamily="2" charset="2"/>
              <a:buBlip>
                <a:blip r:embed="rId3"/>
              </a:buBlip>
            </a:pPr>
            <a:r>
              <a:rPr lang="en-US" altLang="en-US" sz="1800" b="0">
                <a:solidFill>
                  <a:srgbClr val="424243"/>
                </a:solidFill>
                <a:latin typeface="ITC Avant Garde Gothic Demi" pitchFamily="34" charset="0"/>
              </a:rPr>
              <a:t>This Quick Reference Parts Guide is an easy way to locate part numbers to common replacement parts. It does not include items such as wire or their cord grips, terminal blocks, or mounting brackets. It also does not include standard hardware like nuts and bolts. To locate parts that are not covered here, refer to the drawing set in your equipment manual, part number 001075.</a:t>
            </a:r>
          </a:p>
        </p:txBody>
      </p:sp>
      <p:sp>
        <p:nvSpPr>
          <p:cNvPr id="2052" name="AutoShape 6">
            <a:hlinkClick r:id="rId4"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000"/>
              <a:t>Main Menu</a:t>
            </a:r>
          </a:p>
        </p:txBody>
      </p:sp>
      <p:sp>
        <p:nvSpPr>
          <p:cNvPr id="2053" name="AutoShape 7">
            <a:hlinkClick r:id="" action="ppaction://hlinkshowjump?jump=endshow" highlightClick="1"/>
          </p:cNvPr>
          <p:cNvSpPr>
            <a:spLocks noChangeArrowheads="1"/>
          </p:cNvSpPr>
          <p:nvPr/>
        </p:nvSpPr>
        <p:spPr bwMode="auto">
          <a:xfrm>
            <a:off x="533400" y="3276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2054" name="AutoShape 8">
            <a:hlinkClick r:id="" action="ppaction://hlinkshowjump?jump=nextslide" highlightClick="1"/>
          </p:cNvPr>
          <p:cNvSpPr>
            <a:spLocks noChangeArrowheads="1"/>
          </p:cNvSpPr>
          <p:nvPr/>
        </p:nvSpPr>
        <p:spPr bwMode="auto">
          <a:xfrm>
            <a:off x="152400" y="25146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Navigating the</a:t>
            </a:r>
          </a:p>
          <a:p>
            <a:pPr eaLnBrk="1" hangingPunct="1"/>
            <a:r>
              <a:rPr lang="en-US" altLang="en-US" sz="1800"/>
              <a:t>CD</a:t>
            </a:r>
          </a:p>
        </p:txBody>
      </p:sp>
      <p:sp>
        <p:nvSpPr>
          <p:cNvPr id="2055" name="Rectangle 9"/>
          <p:cNvSpPr>
            <a:spLocks noChangeArrowheads="1"/>
          </p:cNvSpPr>
          <p:nvPr/>
        </p:nvSpPr>
        <p:spPr bwMode="auto">
          <a:xfrm>
            <a:off x="2743200" y="228600"/>
            <a:ext cx="5562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b="0">
                <a:solidFill>
                  <a:srgbClr val="F1C630"/>
                </a:solidFill>
              </a:rPr>
              <a:t>Quick Reference Parts Guide</a:t>
            </a:r>
            <a:br>
              <a:rPr lang="en-US" altLang="en-US" sz="3200" b="0">
                <a:solidFill>
                  <a:srgbClr val="F1C630"/>
                </a:solidFill>
              </a:rPr>
            </a:br>
            <a:r>
              <a:rPr lang="en-US" altLang="en-US" sz="3200" b="0">
                <a:solidFill>
                  <a:srgbClr val="F1C630"/>
                </a:solidFill>
              </a:rPr>
              <a:t>Introduction</a:t>
            </a:r>
          </a:p>
        </p:txBody>
      </p:sp>
      <p:pic>
        <p:nvPicPr>
          <p:cNvPr id="2056" name="Picture 7" descr="MiTek3.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2058" name="Text Box 15">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C668702-7DDE-48FD-9AED-F5E063876D07}" type="datetime1">
              <a:rPr lang="en-US" altLang="en-US" sz="1400" b="0" smtClean="0"/>
              <a:pPr eaLnBrk="1" hangingPunct="1"/>
              <a:t>2/15/2017</a:t>
            </a:fld>
            <a:endParaRPr lang="en-US" altLang="en-US" sz="1400" b="0" smtClean="0"/>
          </a:p>
        </p:txBody>
      </p:sp>
      <p:sp>
        <p:nvSpPr>
          <p:cNvPr id="11267"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pic>
        <p:nvPicPr>
          <p:cNvPr id="11268" name="Picture 5" descr="fuse-disconnect-rooftr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2419350"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6"/>
          <p:cNvSpPr txBox="1">
            <a:spLocks noChangeArrowheads="1"/>
          </p:cNvSpPr>
          <p:nvPr/>
        </p:nvSpPr>
        <p:spPr bwMode="auto">
          <a:xfrm>
            <a:off x="5208588" y="2057400"/>
            <a:ext cx="2335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Disconnect switch fused 60 A</a:t>
            </a:r>
          </a:p>
          <a:p>
            <a:pPr eaLnBrk="1" hangingPunct="1"/>
            <a:r>
              <a:rPr lang="en-US" altLang="en-US"/>
              <a:t>Part# 509429</a:t>
            </a:r>
          </a:p>
        </p:txBody>
      </p:sp>
      <p:sp>
        <p:nvSpPr>
          <p:cNvPr id="11270" name="Line 7"/>
          <p:cNvSpPr>
            <a:spLocks noChangeShapeType="1"/>
          </p:cNvSpPr>
          <p:nvPr/>
        </p:nvSpPr>
        <p:spPr bwMode="auto">
          <a:xfrm flipH="1">
            <a:off x="3884613" y="2211388"/>
            <a:ext cx="1371600" cy="530225"/>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1" name="Text Box 8"/>
          <p:cNvSpPr txBox="1">
            <a:spLocks noChangeArrowheads="1"/>
          </p:cNvSpPr>
          <p:nvPr/>
        </p:nvSpPr>
        <p:spPr bwMode="auto">
          <a:xfrm>
            <a:off x="5257800" y="2667000"/>
            <a:ext cx="145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Disconnect shaft </a:t>
            </a:r>
          </a:p>
          <a:p>
            <a:pPr eaLnBrk="1" hangingPunct="1"/>
            <a:r>
              <a:rPr lang="en-US" altLang="en-US"/>
              <a:t>Part# 509424</a:t>
            </a:r>
          </a:p>
        </p:txBody>
      </p:sp>
      <p:sp>
        <p:nvSpPr>
          <p:cNvPr id="11272" name="Line 9"/>
          <p:cNvSpPr>
            <a:spLocks noChangeShapeType="1"/>
          </p:cNvSpPr>
          <p:nvPr/>
        </p:nvSpPr>
        <p:spPr bwMode="auto">
          <a:xfrm flipH="1">
            <a:off x="3505200" y="2819400"/>
            <a:ext cx="1752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1273" name="Picture 10" descr="fused-disconnect-rooftrac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962400"/>
            <a:ext cx="23622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 Box 11"/>
          <p:cNvSpPr txBox="1">
            <a:spLocks noChangeArrowheads="1"/>
          </p:cNvSpPr>
          <p:nvPr/>
        </p:nvSpPr>
        <p:spPr bwMode="auto">
          <a:xfrm>
            <a:off x="5029200" y="3962400"/>
            <a:ext cx="3170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208/230 volts fuse part# 516494</a:t>
            </a:r>
          </a:p>
        </p:txBody>
      </p:sp>
      <p:sp>
        <p:nvSpPr>
          <p:cNvPr id="11275" name="Text Box 12"/>
          <p:cNvSpPr txBox="1">
            <a:spLocks noChangeArrowheads="1"/>
          </p:cNvSpPr>
          <p:nvPr/>
        </p:nvSpPr>
        <p:spPr bwMode="auto">
          <a:xfrm>
            <a:off x="5029200" y="4191000"/>
            <a:ext cx="287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460 volts fuse part# 516491</a:t>
            </a:r>
          </a:p>
        </p:txBody>
      </p:sp>
      <p:sp>
        <p:nvSpPr>
          <p:cNvPr id="11276" name="Text Box 13"/>
          <p:cNvSpPr txBox="1">
            <a:spLocks noChangeArrowheads="1"/>
          </p:cNvSpPr>
          <p:nvPr/>
        </p:nvSpPr>
        <p:spPr bwMode="auto">
          <a:xfrm>
            <a:off x="5029200" y="4419600"/>
            <a:ext cx="287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575 volts fuse part# 516490</a:t>
            </a:r>
          </a:p>
        </p:txBody>
      </p:sp>
      <p:sp>
        <p:nvSpPr>
          <p:cNvPr id="11277" name="Oval 14"/>
          <p:cNvSpPr>
            <a:spLocks noChangeArrowheads="1"/>
          </p:cNvSpPr>
          <p:nvPr/>
        </p:nvSpPr>
        <p:spPr bwMode="auto">
          <a:xfrm>
            <a:off x="2590800" y="3962400"/>
            <a:ext cx="2286000" cy="1752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1278" name="Line 15"/>
          <p:cNvSpPr>
            <a:spLocks noChangeShapeType="1"/>
          </p:cNvSpPr>
          <p:nvPr/>
        </p:nvSpPr>
        <p:spPr bwMode="auto">
          <a:xfrm flipV="1">
            <a:off x="4800600" y="4343400"/>
            <a:ext cx="3048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9" name="AutoShape 16">
            <a:hlinkClick r:id="" action="ppaction://hlinkshowjump?jump=endshow" highlightClick="1"/>
          </p:cNvPr>
          <p:cNvSpPr>
            <a:spLocks noChangeArrowheads="1"/>
          </p:cNvSpPr>
          <p:nvPr/>
        </p:nvSpPr>
        <p:spPr bwMode="auto">
          <a:xfrm>
            <a:off x="6096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11280" name="AutoShape 17">
            <a:hlinkClick r:id="rId5"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1281" name="AutoShape 18">
            <a:hlinkClick r:id="" action="ppaction://hlinkshowjump?jump=nextslide" highlightClick="1"/>
          </p:cNvPr>
          <p:cNvSpPr>
            <a:spLocks noChangeArrowheads="1"/>
          </p:cNvSpPr>
          <p:nvPr/>
        </p:nvSpPr>
        <p:spPr bwMode="auto">
          <a:xfrm>
            <a:off x="11430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1282" name="AutoShape 19">
            <a:hlinkClick r:id="rId6" action="ppaction://hlinksldjump" highlightClick="1"/>
          </p:cNvPr>
          <p:cNvSpPr>
            <a:spLocks noChangeArrowheads="1"/>
          </p:cNvSpPr>
          <p:nvPr/>
        </p:nvSpPr>
        <p:spPr bwMode="auto">
          <a:xfrm>
            <a:off x="3048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1283" name="AutoShape 22">
            <a:hlinkClick r:id="" action="ppaction://hlinkshowjump?jump=previousslide" highlightClick="1"/>
          </p:cNvPr>
          <p:cNvSpPr>
            <a:spLocks noChangeArrowheads="1"/>
          </p:cNvSpPr>
          <p:nvPr/>
        </p:nvSpPr>
        <p:spPr bwMode="auto">
          <a:xfrm>
            <a:off x="3048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1284" name="Text Box 24">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1285" name="Picture 21"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F7D0EEE-E00F-4AFD-8B79-4FBBCDA33630}" type="datetime1">
              <a:rPr lang="en-US" altLang="en-US" sz="1400" b="0" smtClean="0"/>
              <a:pPr eaLnBrk="1" hangingPunct="1"/>
              <a:t>2/15/2017</a:t>
            </a:fld>
            <a:endParaRPr lang="en-US" altLang="en-US" sz="1400" b="0" smtClean="0"/>
          </a:p>
        </p:txBody>
      </p:sp>
      <p:sp>
        <p:nvSpPr>
          <p:cNvPr id="12291"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229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2293"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2294" name="AutoShape 7">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12295" name="AutoShape 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12296" name="Picture 9" descr="disconnsct-handle-rooftr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81200"/>
            <a:ext cx="28575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Text Box 10"/>
          <p:cNvSpPr txBox="1">
            <a:spLocks noChangeArrowheads="1"/>
          </p:cNvSpPr>
          <p:nvPr/>
        </p:nvSpPr>
        <p:spPr bwMode="auto">
          <a:xfrm>
            <a:off x="5486400" y="2286000"/>
            <a:ext cx="2501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Disconnect handle part# 512297</a:t>
            </a:r>
          </a:p>
        </p:txBody>
      </p:sp>
      <p:sp>
        <p:nvSpPr>
          <p:cNvPr id="12298" name="Line 11"/>
          <p:cNvSpPr>
            <a:spLocks noChangeShapeType="1"/>
          </p:cNvSpPr>
          <p:nvPr/>
        </p:nvSpPr>
        <p:spPr bwMode="auto">
          <a:xfrm flipH="1">
            <a:off x="4572000" y="2438400"/>
            <a:ext cx="914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2299" name="Picture 12" descr="single-enc-rooftra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895600"/>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descr="vfd-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124200"/>
            <a:ext cx="14287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Oval 14"/>
          <p:cNvSpPr>
            <a:spLocks noChangeArrowheads="1"/>
          </p:cNvSpPr>
          <p:nvPr/>
        </p:nvSpPr>
        <p:spPr bwMode="auto">
          <a:xfrm>
            <a:off x="8077200" y="3581400"/>
            <a:ext cx="838200" cy="1295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2302" name="Text Box 15"/>
          <p:cNvSpPr txBox="1">
            <a:spLocks noChangeArrowheads="1"/>
          </p:cNvSpPr>
          <p:nvPr/>
        </p:nvSpPr>
        <p:spPr bwMode="auto">
          <a:xfrm>
            <a:off x="4078288" y="5029200"/>
            <a:ext cx="506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 Frame # 1 to 23 VFD programmed for 208 volts part# 94015-208V</a:t>
            </a:r>
          </a:p>
          <a:p>
            <a:pPr algn="just" eaLnBrk="1" hangingPunct="1"/>
            <a:r>
              <a:rPr lang="en-US" altLang="en-US"/>
              <a:t>Frame # 24 and up VFD programmed for 208 volts part# 94016-208V</a:t>
            </a:r>
          </a:p>
        </p:txBody>
      </p:sp>
      <p:sp>
        <p:nvSpPr>
          <p:cNvPr id="12303" name="Text Box 16"/>
          <p:cNvSpPr txBox="1">
            <a:spLocks noChangeArrowheads="1"/>
          </p:cNvSpPr>
          <p:nvPr/>
        </p:nvSpPr>
        <p:spPr bwMode="auto">
          <a:xfrm>
            <a:off x="4078288" y="6172200"/>
            <a:ext cx="506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Frame # 1 to 23 VFD programmed for 460 volts part# 94015-460V</a:t>
            </a:r>
          </a:p>
          <a:p>
            <a:pPr algn="just" eaLnBrk="1" hangingPunct="1"/>
            <a:r>
              <a:rPr lang="en-US" altLang="en-US"/>
              <a:t>Frame # 24 and up VFD programmed for 460 volts part# 94016-460V</a:t>
            </a:r>
          </a:p>
        </p:txBody>
      </p:sp>
      <p:sp>
        <p:nvSpPr>
          <p:cNvPr id="12304" name="Line 17"/>
          <p:cNvSpPr>
            <a:spLocks noChangeShapeType="1"/>
          </p:cNvSpPr>
          <p:nvPr/>
        </p:nvSpPr>
        <p:spPr bwMode="auto">
          <a:xfrm flipH="1">
            <a:off x="4038600" y="4343400"/>
            <a:ext cx="4038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5" name="AutoShape 18">
            <a:hlinkClick r:id="rId7" action="ppaction://hlinksldjump" highlightClick="1"/>
          </p:cNvPr>
          <p:cNvSpPr>
            <a:spLocks noChangeArrowheads="1"/>
          </p:cNvSpPr>
          <p:nvPr/>
        </p:nvSpPr>
        <p:spPr bwMode="auto">
          <a:xfrm>
            <a:off x="2286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2306" name="Text Box 22">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12307" name="Text Box 23"/>
          <p:cNvSpPr txBox="1">
            <a:spLocks noChangeArrowheads="1"/>
          </p:cNvSpPr>
          <p:nvPr/>
        </p:nvSpPr>
        <p:spPr bwMode="auto">
          <a:xfrm>
            <a:off x="4078288" y="5638800"/>
            <a:ext cx="506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Frame # 1 TO 23 VFD programmed for 230 volts part# 94015-230V</a:t>
            </a:r>
          </a:p>
          <a:p>
            <a:pPr algn="just" eaLnBrk="1" hangingPunct="1"/>
            <a:r>
              <a:rPr lang="en-US" altLang="en-US"/>
              <a:t>Frame # 24 and up VFD programmed for 230 volts part# 94016-230V</a:t>
            </a:r>
          </a:p>
        </p:txBody>
      </p:sp>
      <p:sp>
        <p:nvSpPr>
          <p:cNvPr id="12308" name="Rectangle 24"/>
          <p:cNvSpPr>
            <a:spLocks noChangeArrowheads="1"/>
          </p:cNvSpPr>
          <p:nvPr/>
        </p:nvSpPr>
        <p:spPr bwMode="auto">
          <a:xfrm>
            <a:off x="4114800" y="5029200"/>
            <a:ext cx="50292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2309" name="Rectangle 25"/>
          <p:cNvSpPr>
            <a:spLocks noChangeArrowheads="1"/>
          </p:cNvSpPr>
          <p:nvPr/>
        </p:nvSpPr>
        <p:spPr bwMode="auto">
          <a:xfrm>
            <a:off x="4114800" y="5638800"/>
            <a:ext cx="50292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2310" name="Rectangle 26"/>
          <p:cNvSpPr>
            <a:spLocks noChangeArrowheads="1"/>
          </p:cNvSpPr>
          <p:nvPr/>
        </p:nvSpPr>
        <p:spPr bwMode="auto">
          <a:xfrm>
            <a:off x="4114800" y="6172200"/>
            <a:ext cx="5029200" cy="457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12311" name="Picture 23"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2"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3DECCAC-8DEE-483F-BB71-F9A810D02E76}" type="datetime1">
              <a:rPr lang="en-US" altLang="en-US" sz="1400" b="0" smtClean="0"/>
              <a:pPr eaLnBrk="1" hangingPunct="1"/>
              <a:t>2/15/2017</a:t>
            </a:fld>
            <a:endParaRPr lang="en-US" altLang="en-US" sz="1400" b="0" smtClean="0"/>
          </a:p>
        </p:txBody>
      </p:sp>
      <p:pic>
        <p:nvPicPr>
          <p:cNvPr id="13315" name="Picture 4" descr="relay-1-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190500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5"/>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3317" name="AutoShape 6">
            <a:hlinkClick r:id="rId4"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3318" name="AutoShape 7">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3319" name="AutoShape 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3320" name="AutoShape 9">
            <a:hlinkClick r:id="" action="ppaction://hlinkshowjump?jump=endshow" highlightClick="1"/>
          </p:cNvPr>
          <p:cNvSpPr>
            <a:spLocks noChangeArrowheads="1"/>
          </p:cNvSpPr>
          <p:nvPr/>
        </p:nvSpPr>
        <p:spPr bwMode="auto">
          <a:xfrm>
            <a:off x="609600" y="4191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3321" name="Picture 10" descr="single-enc-rooftra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571750"/>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11"/>
          <p:cNvSpPr txBox="1">
            <a:spLocks noChangeArrowheads="1"/>
          </p:cNvSpPr>
          <p:nvPr/>
        </p:nvSpPr>
        <p:spPr bwMode="auto">
          <a:xfrm>
            <a:off x="2057400" y="3048000"/>
            <a:ext cx="11763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Power supply</a:t>
            </a:r>
          </a:p>
          <a:p>
            <a:pPr eaLnBrk="1" hangingPunct="1"/>
            <a:r>
              <a:rPr lang="en-US" altLang="en-US"/>
              <a:t> part# 509178</a:t>
            </a:r>
          </a:p>
        </p:txBody>
      </p:sp>
      <p:sp>
        <p:nvSpPr>
          <p:cNvPr id="13323" name="Line 12"/>
          <p:cNvSpPr>
            <a:spLocks noChangeShapeType="1"/>
          </p:cNvSpPr>
          <p:nvPr/>
        </p:nvSpPr>
        <p:spPr bwMode="auto">
          <a:xfrm flipH="1" flipV="1">
            <a:off x="2590800" y="2438400"/>
            <a:ext cx="76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4" name="Text Box 13"/>
          <p:cNvSpPr txBox="1">
            <a:spLocks noChangeArrowheads="1"/>
          </p:cNvSpPr>
          <p:nvPr/>
        </p:nvSpPr>
        <p:spPr bwMode="auto">
          <a:xfrm>
            <a:off x="3200400" y="3048000"/>
            <a:ext cx="1111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Safety relay </a:t>
            </a:r>
          </a:p>
          <a:p>
            <a:pPr eaLnBrk="1" hangingPunct="1"/>
            <a:r>
              <a:rPr lang="en-US" altLang="en-US"/>
              <a:t>Part# 504531</a:t>
            </a:r>
          </a:p>
        </p:txBody>
      </p:sp>
      <p:sp>
        <p:nvSpPr>
          <p:cNvPr id="13325" name="Line 14"/>
          <p:cNvSpPr>
            <a:spLocks noChangeShapeType="1"/>
          </p:cNvSpPr>
          <p:nvPr/>
        </p:nvSpPr>
        <p:spPr bwMode="auto">
          <a:xfrm flipH="1" flipV="1">
            <a:off x="3200400" y="2590800"/>
            <a:ext cx="228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6" name="Text Box 15"/>
          <p:cNvSpPr txBox="1">
            <a:spLocks noChangeArrowheads="1"/>
          </p:cNvSpPr>
          <p:nvPr/>
        </p:nvSpPr>
        <p:spPr bwMode="auto">
          <a:xfrm>
            <a:off x="4191000" y="3048000"/>
            <a:ext cx="1462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Resource module</a:t>
            </a:r>
          </a:p>
          <a:p>
            <a:pPr eaLnBrk="1" hangingPunct="1"/>
            <a:r>
              <a:rPr lang="en-US" altLang="en-US"/>
              <a:t>Part# 504533</a:t>
            </a:r>
          </a:p>
        </p:txBody>
      </p:sp>
      <p:sp>
        <p:nvSpPr>
          <p:cNvPr id="13327" name="Line 16"/>
          <p:cNvSpPr>
            <a:spLocks noChangeShapeType="1"/>
          </p:cNvSpPr>
          <p:nvPr/>
        </p:nvSpPr>
        <p:spPr bwMode="auto">
          <a:xfrm flipH="1" flipV="1">
            <a:off x="3581400" y="2286000"/>
            <a:ext cx="10668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7"/>
          <p:cNvSpPr>
            <a:spLocks noChangeShapeType="1"/>
          </p:cNvSpPr>
          <p:nvPr/>
        </p:nvSpPr>
        <p:spPr bwMode="auto">
          <a:xfrm flipH="1" flipV="1">
            <a:off x="3962400" y="2286000"/>
            <a:ext cx="6858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3329" name="Picture 18" descr="relay-2-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267200"/>
            <a:ext cx="182086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Text Box 19"/>
          <p:cNvSpPr txBox="1">
            <a:spLocks noChangeArrowheads="1"/>
          </p:cNvSpPr>
          <p:nvPr/>
        </p:nvSpPr>
        <p:spPr bwMode="auto">
          <a:xfrm>
            <a:off x="2438400" y="3810000"/>
            <a:ext cx="155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514205</a:t>
            </a:r>
          </a:p>
        </p:txBody>
      </p:sp>
      <p:sp>
        <p:nvSpPr>
          <p:cNvPr id="13331" name="Line 20"/>
          <p:cNvSpPr>
            <a:spLocks noChangeShapeType="1"/>
          </p:cNvSpPr>
          <p:nvPr/>
        </p:nvSpPr>
        <p:spPr bwMode="auto">
          <a:xfrm flipH="1">
            <a:off x="3048000" y="4038600"/>
            <a:ext cx="762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1"/>
          <p:cNvSpPr>
            <a:spLocks noChangeShapeType="1"/>
          </p:cNvSpPr>
          <p:nvPr/>
        </p:nvSpPr>
        <p:spPr bwMode="auto">
          <a:xfrm>
            <a:off x="3124200" y="4038600"/>
            <a:ext cx="3048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Text Box 22"/>
          <p:cNvSpPr txBox="1">
            <a:spLocks noChangeArrowheads="1"/>
          </p:cNvSpPr>
          <p:nvPr/>
        </p:nvSpPr>
        <p:spPr bwMode="auto">
          <a:xfrm>
            <a:off x="2439988" y="6324600"/>
            <a:ext cx="15509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514186</a:t>
            </a:r>
          </a:p>
        </p:txBody>
      </p:sp>
      <p:sp>
        <p:nvSpPr>
          <p:cNvPr id="13334" name="Line 23"/>
          <p:cNvSpPr>
            <a:spLocks noChangeShapeType="1"/>
          </p:cNvSpPr>
          <p:nvPr/>
        </p:nvSpPr>
        <p:spPr bwMode="auto">
          <a:xfrm flipV="1">
            <a:off x="3124200" y="5486400"/>
            <a:ext cx="7620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4"/>
          <p:cNvSpPr>
            <a:spLocks noChangeShapeType="1"/>
          </p:cNvSpPr>
          <p:nvPr/>
        </p:nvSpPr>
        <p:spPr bwMode="auto">
          <a:xfrm flipH="1" flipV="1">
            <a:off x="2514600" y="5486400"/>
            <a:ext cx="6096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Oval 25"/>
          <p:cNvSpPr>
            <a:spLocks noChangeArrowheads="1"/>
          </p:cNvSpPr>
          <p:nvPr/>
        </p:nvSpPr>
        <p:spPr bwMode="auto">
          <a:xfrm>
            <a:off x="5638800" y="2971800"/>
            <a:ext cx="5334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3337" name="Line 29"/>
          <p:cNvSpPr>
            <a:spLocks noChangeShapeType="1"/>
          </p:cNvSpPr>
          <p:nvPr/>
        </p:nvSpPr>
        <p:spPr bwMode="auto">
          <a:xfrm flipH="1" flipV="1">
            <a:off x="4191000" y="2133600"/>
            <a:ext cx="16764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Oval 30"/>
          <p:cNvSpPr>
            <a:spLocks noChangeArrowheads="1"/>
          </p:cNvSpPr>
          <p:nvPr/>
        </p:nvSpPr>
        <p:spPr bwMode="auto">
          <a:xfrm>
            <a:off x="6172200" y="3048000"/>
            <a:ext cx="3048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3339" name="Line 31"/>
          <p:cNvSpPr>
            <a:spLocks noChangeShapeType="1"/>
          </p:cNvSpPr>
          <p:nvPr/>
        </p:nvSpPr>
        <p:spPr bwMode="auto">
          <a:xfrm flipH="1">
            <a:off x="4267200" y="3733800"/>
            <a:ext cx="20574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AutoShape 32">
            <a:hlinkClick r:id="rId7"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3341" name="Text Box 36">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3342" name="Picture 30"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3"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1A5A92D-45A6-47E2-AD09-465813FD93E4}" type="datetime1">
              <a:rPr lang="en-US" altLang="en-US" sz="1400" b="0" smtClean="0"/>
              <a:pPr eaLnBrk="1" hangingPunct="1"/>
              <a:t>2/15/2017</a:t>
            </a:fld>
            <a:endParaRPr lang="en-US" altLang="en-US" sz="1400" b="0" smtClean="0"/>
          </a:p>
        </p:txBody>
      </p:sp>
      <p:sp>
        <p:nvSpPr>
          <p:cNvPr id="14339"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pic>
        <p:nvPicPr>
          <p:cNvPr id="14340" name="Picture 5" descr="single-enc-rooftr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71750"/>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descr="relay-3-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81200"/>
            <a:ext cx="28003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AutoShape 7">
            <a:hlinkClick r:id="rId5"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4343" name="AutoShape 8">
            <a:hlinkClick r:id="" action="ppaction://hlinkshowjump?jump=endshow" highlightClick="1"/>
          </p:cNvPr>
          <p:cNvSpPr>
            <a:spLocks noChangeArrowheads="1"/>
          </p:cNvSpPr>
          <p:nvPr/>
        </p:nvSpPr>
        <p:spPr bwMode="auto">
          <a:xfrm>
            <a:off x="533400" y="4191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14344" name="Text Box 9"/>
          <p:cNvSpPr txBox="1">
            <a:spLocks noChangeArrowheads="1"/>
          </p:cNvSpPr>
          <p:nvPr/>
        </p:nvSpPr>
        <p:spPr bwMode="auto">
          <a:xfrm>
            <a:off x="2667000" y="4648200"/>
            <a:ext cx="155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504007</a:t>
            </a:r>
          </a:p>
        </p:txBody>
      </p:sp>
      <p:sp>
        <p:nvSpPr>
          <p:cNvPr id="14345" name="Line 10"/>
          <p:cNvSpPr>
            <a:spLocks noChangeShapeType="1"/>
          </p:cNvSpPr>
          <p:nvPr/>
        </p:nvSpPr>
        <p:spPr bwMode="auto">
          <a:xfrm flipV="1">
            <a:off x="3429000" y="3505200"/>
            <a:ext cx="6096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11"/>
          <p:cNvSpPr>
            <a:spLocks noChangeShapeType="1"/>
          </p:cNvSpPr>
          <p:nvPr/>
        </p:nvSpPr>
        <p:spPr bwMode="auto">
          <a:xfrm flipH="1" flipV="1">
            <a:off x="2667000" y="3581400"/>
            <a:ext cx="762000" cy="1143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7" name="Text Box 12"/>
          <p:cNvSpPr txBox="1">
            <a:spLocks noChangeArrowheads="1"/>
          </p:cNvSpPr>
          <p:nvPr/>
        </p:nvSpPr>
        <p:spPr bwMode="auto">
          <a:xfrm>
            <a:off x="2286000" y="1633538"/>
            <a:ext cx="15509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514186</a:t>
            </a:r>
          </a:p>
        </p:txBody>
      </p:sp>
      <p:sp>
        <p:nvSpPr>
          <p:cNvPr id="14348" name="Line 13"/>
          <p:cNvSpPr>
            <a:spLocks noChangeShapeType="1"/>
          </p:cNvSpPr>
          <p:nvPr/>
        </p:nvSpPr>
        <p:spPr bwMode="auto">
          <a:xfrm>
            <a:off x="3048000" y="1905000"/>
            <a:ext cx="2286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49" name="Text Box 14"/>
          <p:cNvSpPr txBox="1">
            <a:spLocks noChangeArrowheads="1"/>
          </p:cNvSpPr>
          <p:nvPr/>
        </p:nvSpPr>
        <p:spPr bwMode="auto">
          <a:xfrm>
            <a:off x="4191000" y="1600200"/>
            <a:ext cx="155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514205</a:t>
            </a:r>
          </a:p>
        </p:txBody>
      </p:sp>
      <p:sp>
        <p:nvSpPr>
          <p:cNvPr id="14350" name="Line 15"/>
          <p:cNvSpPr>
            <a:spLocks noChangeShapeType="1"/>
          </p:cNvSpPr>
          <p:nvPr/>
        </p:nvSpPr>
        <p:spPr bwMode="auto">
          <a:xfrm flipH="1">
            <a:off x="4724400" y="1828800"/>
            <a:ext cx="152400" cy="990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1" name="AutoShape 1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4352" name="AutoShape 1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4353" name="Oval 18"/>
          <p:cNvSpPr>
            <a:spLocks noChangeArrowheads="1"/>
          </p:cNvSpPr>
          <p:nvPr/>
        </p:nvSpPr>
        <p:spPr bwMode="auto">
          <a:xfrm>
            <a:off x="6477000" y="3048000"/>
            <a:ext cx="3048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4354" name="Line 19"/>
          <p:cNvSpPr>
            <a:spLocks noChangeShapeType="1"/>
          </p:cNvSpPr>
          <p:nvPr/>
        </p:nvSpPr>
        <p:spPr bwMode="auto">
          <a:xfrm flipH="1" flipV="1">
            <a:off x="5105400" y="3048000"/>
            <a:ext cx="13716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355" name="AutoShape 20">
            <a:hlinkClick r:id="rId6"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4356" name="Text Box 24">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4357" name="Picture 21"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583064B8-BA8F-471B-A41B-D59DAA1AC9FA}" type="datetime1">
              <a:rPr lang="en-US" altLang="en-US" sz="1400" b="0" smtClean="0"/>
              <a:pPr eaLnBrk="1" hangingPunct="1"/>
              <a:t>2/15/2017</a:t>
            </a:fld>
            <a:endParaRPr lang="en-US" altLang="en-US" sz="1400" b="0" smtClean="0"/>
          </a:p>
        </p:txBody>
      </p:sp>
      <p:pic>
        <p:nvPicPr>
          <p:cNvPr id="15363" name="Picture 4" descr="single-enc-rooftrac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571750"/>
            <a:ext cx="3390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5"/>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5365" name="AutoShape 6">
            <a:hlinkClick r:id="rId4"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5366" name="AutoShape 7">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5367" name="AutoShape 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5368" name="AutoShape 9">
            <a:hlinkClick r:id="" action="ppaction://hlinkshowjump?jump=endshow" highlightClick="1"/>
          </p:cNvPr>
          <p:cNvSpPr>
            <a:spLocks noChangeArrowheads="1"/>
          </p:cNvSpPr>
          <p:nvPr/>
        </p:nvSpPr>
        <p:spPr bwMode="auto">
          <a:xfrm>
            <a:off x="533400" y="4191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5369" name="Picture 10" descr="relay-4-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676400"/>
            <a:ext cx="13160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1"/>
          <p:cNvSpPr txBox="1">
            <a:spLocks noChangeArrowheads="1"/>
          </p:cNvSpPr>
          <p:nvPr/>
        </p:nvSpPr>
        <p:spPr bwMode="auto">
          <a:xfrm>
            <a:off x="3886200" y="1676400"/>
            <a:ext cx="1560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Timer part# 514196</a:t>
            </a:r>
          </a:p>
        </p:txBody>
      </p:sp>
      <p:sp>
        <p:nvSpPr>
          <p:cNvPr id="15371" name="Line 12"/>
          <p:cNvSpPr>
            <a:spLocks noChangeShapeType="1"/>
          </p:cNvSpPr>
          <p:nvPr/>
        </p:nvSpPr>
        <p:spPr bwMode="auto">
          <a:xfrm flipH="1">
            <a:off x="2895600" y="1905000"/>
            <a:ext cx="16002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3"/>
          <p:cNvSpPr>
            <a:spLocks noChangeShapeType="1"/>
          </p:cNvSpPr>
          <p:nvPr/>
        </p:nvSpPr>
        <p:spPr bwMode="auto">
          <a:xfrm flipH="1">
            <a:off x="3505200" y="1905000"/>
            <a:ext cx="9906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5373" name="Picture 14" descr="fuses-and-relay-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4419600"/>
            <a:ext cx="237172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4" name="Text Box 15"/>
          <p:cNvSpPr txBox="1">
            <a:spLocks noChangeArrowheads="1"/>
          </p:cNvSpPr>
          <p:nvPr/>
        </p:nvSpPr>
        <p:spPr bwMode="auto">
          <a:xfrm>
            <a:off x="3733800" y="4038600"/>
            <a:ext cx="1865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Contactor part# 512370</a:t>
            </a:r>
          </a:p>
        </p:txBody>
      </p:sp>
      <p:sp>
        <p:nvSpPr>
          <p:cNvPr id="15375" name="Line 16"/>
          <p:cNvSpPr>
            <a:spLocks noChangeShapeType="1"/>
          </p:cNvSpPr>
          <p:nvPr/>
        </p:nvSpPr>
        <p:spPr bwMode="auto">
          <a:xfrm flipH="1">
            <a:off x="4191000" y="4267200"/>
            <a:ext cx="457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6" name="Text Box 17"/>
          <p:cNvSpPr txBox="1">
            <a:spLocks noChangeArrowheads="1"/>
          </p:cNvSpPr>
          <p:nvPr/>
        </p:nvSpPr>
        <p:spPr bwMode="auto">
          <a:xfrm>
            <a:off x="4800600" y="5181600"/>
            <a:ext cx="194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Fuse block part# 516333</a:t>
            </a:r>
          </a:p>
        </p:txBody>
      </p:sp>
      <p:sp>
        <p:nvSpPr>
          <p:cNvPr id="15377" name="Line 18"/>
          <p:cNvSpPr>
            <a:spLocks noChangeShapeType="1"/>
          </p:cNvSpPr>
          <p:nvPr/>
        </p:nvSpPr>
        <p:spPr bwMode="auto">
          <a:xfrm flipH="1">
            <a:off x="3276600" y="5334000"/>
            <a:ext cx="1524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8" name="Text Box 19"/>
          <p:cNvSpPr txBox="1">
            <a:spLocks noChangeArrowheads="1"/>
          </p:cNvSpPr>
          <p:nvPr/>
        </p:nvSpPr>
        <p:spPr bwMode="auto">
          <a:xfrm>
            <a:off x="4800600" y="5410200"/>
            <a:ext cx="31702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208/230 volts fuse part# 516382</a:t>
            </a:r>
          </a:p>
        </p:txBody>
      </p:sp>
      <p:sp>
        <p:nvSpPr>
          <p:cNvPr id="15379" name="Text Box 21"/>
          <p:cNvSpPr txBox="1">
            <a:spLocks noChangeArrowheads="1"/>
          </p:cNvSpPr>
          <p:nvPr/>
        </p:nvSpPr>
        <p:spPr bwMode="auto">
          <a:xfrm>
            <a:off x="4800600" y="5638800"/>
            <a:ext cx="287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460 volts fuse part# 516388</a:t>
            </a:r>
          </a:p>
        </p:txBody>
      </p:sp>
      <p:sp>
        <p:nvSpPr>
          <p:cNvPr id="15380" name="Text Box 22"/>
          <p:cNvSpPr txBox="1">
            <a:spLocks noChangeArrowheads="1"/>
          </p:cNvSpPr>
          <p:nvPr/>
        </p:nvSpPr>
        <p:spPr bwMode="auto">
          <a:xfrm>
            <a:off x="4803775" y="5867400"/>
            <a:ext cx="2874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575 volts fuse part# 516383</a:t>
            </a:r>
          </a:p>
        </p:txBody>
      </p:sp>
      <p:sp>
        <p:nvSpPr>
          <p:cNvPr id="15381" name="Oval 23"/>
          <p:cNvSpPr>
            <a:spLocks noChangeArrowheads="1"/>
          </p:cNvSpPr>
          <p:nvPr/>
        </p:nvSpPr>
        <p:spPr bwMode="auto">
          <a:xfrm>
            <a:off x="6781800" y="3048000"/>
            <a:ext cx="2286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5382" name="Oval 24"/>
          <p:cNvSpPr>
            <a:spLocks noChangeArrowheads="1"/>
          </p:cNvSpPr>
          <p:nvPr/>
        </p:nvSpPr>
        <p:spPr bwMode="auto">
          <a:xfrm>
            <a:off x="7315200" y="3048000"/>
            <a:ext cx="4572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5383" name="Line 25"/>
          <p:cNvSpPr>
            <a:spLocks noChangeShapeType="1"/>
          </p:cNvSpPr>
          <p:nvPr/>
        </p:nvSpPr>
        <p:spPr bwMode="auto">
          <a:xfrm flipH="1" flipV="1">
            <a:off x="3810000" y="2514600"/>
            <a:ext cx="29718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4" name="Line 26"/>
          <p:cNvSpPr>
            <a:spLocks noChangeShapeType="1"/>
          </p:cNvSpPr>
          <p:nvPr/>
        </p:nvSpPr>
        <p:spPr bwMode="auto">
          <a:xfrm flipH="1">
            <a:off x="4724400" y="3657600"/>
            <a:ext cx="28194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85" name="AutoShape 27">
            <a:hlinkClick r:id="rId7"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5386" name="Text Box 31">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5387" name="Picture 27"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8"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2F7CA25-DB5C-4C78-8B86-3D72F7EE382E}" type="datetime1">
              <a:rPr lang="en-US" altLang="en-US" sz="1400" b="0" smtClean="0"/>
              <a:pPr eaLnBrk="1" hangingPunct="1"/>
              <a:t>2/15/2017</a:t>
            </a:fld>
            <a:endParaRPr lang="en-US" altLang="en-US" sz="1400" b="0" smtClean="0"/>
          </a:p>
        </p:txBody>
      </p:sp>
      <p:sp>
        <p:nvSpPr>
          <p:cNvPr id="16387"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638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6389" name="AutoShape 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390" name="AutoShape 7">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6391" name="Picture 8" descr="single-enc-rooftrac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571750"/>
            <a:ext cx="24765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relay-5-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1676400"/>
            <a:ext cx="271462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10"/>
          <p:cNvSpPr txBox="1">
            <a:spLocks noChangeArrowheads="1"/>
          </p:cNvSpPr>
          <p:nvPr/>
        </p:nvSpPr>
        <p:spPr bwMode="auto">
          <a:xfrm>
            <a:off x="5181600" y="1752600"/>
            <a:ext cx="1550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Relay part# 514186</a:t>
            </a:r>
          </a:p>
        </p:txBody>
      </p:sp>
      <p:sp>
        <p:nvSpPr>
          <p:cNvPr id="16394" name="Line 11"/>
          <p:cNvSpPr>
            <a:spLocks noChangeShapeType="1"/>
          </p:cNvSpPr>
          <p:nvPr/>
        </p:nvSpPr>
        <p:spPr bwMode="auto">
          <a:xfrm flipH="1">
            <a:off x="4114800" y="1981200"/>
            <a:ext cx="1600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5" name="Line 12"/>
          <p:cNvSpPr>
            <a:spLocks noChangeShapeType="1"/>
          </p:cNvSpPr>
          <p:nvPr/>
        </p:nvSpPr>
        <p:spPr bwMode="auto">
          <a:xfrm flipH="1">
            <a:off x="4724400" y="1981200"/>
            <a:ext cx="9906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6" name="Text Box 13"/>
          <p:cNvSpPr txBox="1">
            <a:spLocks noChangeArrowheads="1"/>
          </p:cNvSpPr>
          <p:nvPr/>
        </p:nvSpPr>
        <p:spPr bwMode="auto">
          <a:xfrm>
            <a:off x="2362200" y="3962400"/>
            <a:ext cx="2084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Motor starter part# 509219</a:t>
            </a:r>
          </a:p>
        </p:txBody>
      </p:sp>
      <p:sp>
        <p:nvSpPr>
          <p:cNvPr id="16397" name="Line 14"/>
          <p:cNvSpPr>
            <a:spLocks noChangeShapeType="1"/>
          </p:cNvSpPr>
          <p:nvPr/>
        </p:nvSpPr>
        <p:spPr bwMode="auto">
          <a:xfrm flipH="1" flipV="1">
            <a:off x="3200400" y="3124200"/>
            <a:ext cx="3810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8" name="Oval 15"/>
          <p:cNvSpPr>
            <a:spLocks noChangeArrowheads="1"/>
          </p:cNvSpPr>
          <p:nvPr/>
        </p:nvSpPr>
        <p:spPr bwMode="auto">
          <a:xfrm>
            <a:off x="8077200" y="2819400"/>
            <a:ext cx="3810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399" name="Line 16"/>
          <p:cNvSpPr>
            <a:spLocks noChangeShapeType="1"/>
          </p:cNvSpPr>
          <p:nvPr/>
        </p:nvSpPr>
        <p:spPr bwMode="auto">
          <a:xfrm flipH="1" flipV="1">
            <a:off x="5105400" y="2743200"/>
            <a:ext cx="3124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16400" name="Picture 17" descr="control-trans-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267200"/>
            <a:ext cx="1641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 Box 18"/>
          <p:cNvSpPr txBox="1">
            <a:spLocks noChangeArrowheads="1"/>
          </p:cNvSpPr>
          <p:nvPr/>
        </p:nvSpPr>
        <p:spPr bwMode="auto">
          <a:xfrm>
            <a:off x="2133600" y="6400800"/>
            <a:ext cx="459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Control transformer incoming 208/230/460 volts part# 504595</a:t>
            </a:r>
          </a:p>
        </p:txBody>
      </p:sp>
      <p:sp>
        <p:nvSpPr>
          <p:cNvPr id="16402" name="Text Box 19"/>
          <p:cNvSpPr txBox="1">
            <a:spLocks noChangeArrowheads="1"/>
          </p:cNvSpPr>
          <p:nvPr/>
        </p:nvSpPr>
        <p:spPr bwMode="auto">
          <a:xfrm>
            <a:off x="2133600" y="6096000"/>
            <a:ext cx="4000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Control transformer incoming 575 volts part# 509736</a:t>
            </a:r>
          </a:p>
        </p:txBody>
      </p:sp>
      <p:sp>
        <p:nvSpPr>
          <p:cNvPr id="16403" name="Text Box 20"/>
          <p:cNvSpPr txBox="1">
            <a:spLocks noChangeArrowheads="1"/>
          </p:cNvSpPr>
          <p:nvPr/>
        </p:nvSpPr>
        <p:spPr bwMode="auto">
          <a:xfrm>
            <a:off x="3962400" y="4267200"/>
            <a:ext cx="2611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Fuse holder primary part# 516402</a:t>
            </a:r>
          </a:p>
        </p:txBody>
      </p:sp>
      <p:sp>
        <p:nvSpPr>
          <p:cNvPr id="16404" name="Text Box 21"/>
          <p:cNvSpPr txBox="1">
            <a:spLocks noChangeArrowheads="1"/>
          </p:cNvSpPr>
          <p:nvPr/>
        </p:nvSpPr>
        <p:spPr bwMode="auto">
          <a:xfrm>
            <a:off x="3962400" y="4419600"/>
            <a:ext cx="28146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Fuse holder secondary part# 516401</a:t>
            </a:r>
          </a:p>
        </p:txBody>
      </p:sp>
      <p:sp>
        <p:nvSpPr>
          <p:cNvPr id="16405" name="Oval 22"/>
          <p:cNvSpPr>
            <a:spLocks noChangeArrowheads="1"/>
          </p:cNvSpPr>
          <p:nvPr/>
        </p:nvSpPr>
        <p:spPr bwMode="auto">
          <a:xfrm>
            <a:off x="7848600" y="3429000"/>
            <a:ext cx="533400" cy="685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406" name="Line 23"/>
          <p:cNvSpPr>
            <a:spLocks noChangeShapeType="1"/>
          </p:cNvSpPr>
          <p:nvPr/>
        </p:nvSpPr>
        <p:spPr bwMode="auto">
          <a:xfrm flipH="1">
            <a:off x="3962400" y="3810000"/>
            <a:ext cx="38862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07" name="Text Box 24"/>
          <p:cNvSpPr txBox="1">
            <a:spLocks noChangeArrowheads="1"/>
          </p:cNvSpPr>
          <p:nvPr/>
        </p:nvSpPr>
        <p:spPr bwMode="auto">
          <a:xfrm>
            <a:off x="3962400" y="4648200"/>
            <a:ext cx="37703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Incoming 208 volts primary fuse part# 516389</a:t>
            </a:r>
          </a:p>
          <a:p>
            <a:pPr algn="just" eaLnBrk="1" hangingPunct="1"/>
            <a:r>
              <a:rPr lang="en-US" altLang="en-US"/>
              <a:t>Incoming 230/460 volts primary fuse part# 516394</a:t>
            </a:r>
          </a:p>
          <a:p>
            <a:pPr algn="just" eaLnBrk="1" hangingPunct="1"/>
            <a:r>
              <a:rPr lang="en-US" altLang="en-US"/>
              <a:t>Incoming 575 volts primary fuse part# 516384</a:t>
            </a:r>
          </a:p>
        </p:txBody>
      </p:sp>
      <p:sp>
        <p:nvSpPr>
          <p:cNvPr id="16408" name="Rectangle 25"/>
          <p:cNvSpPr>
            <a:spLocks noChangeArrowheads="1"/>
          </p:cNvSpPr>
          <p:nvPr/>
        </p:nvSpPr>
        <p:spPr bwMode="auto">
          <a:xfrm>
            <a:off x="2667000" y="4648200"/>
            <a:ext cx="5029200" cy="609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409" name="Text Box 26"/>
          <p:cNvSpPr txBox="1">
            <a:spLocks noChangeArrowheads="1"/>
          </p:cNvSpPr>
          <p:nvPr/>
        </p:nvSpPr>
        <p:spPr bwMode="auto">
          <a:xfrm>
            <a:off x="3962400" y="5334000"/>
            <a:ext cx="452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Incoming 208208/230/460 volts secondary fuse part# 516387</a:t>
            </a:r>
          </a:p>
          <a:p>
            <a:pPr algn="just" eaLnBrk="1" hangingPunct="1"/>
            <a:r>
              <a:rPr lang="en-US" altLang="en-US"/>
              <a:t>Incoming 575 volts secondary fuse part# 516350</a:t>
            </a:r>
          </a:p>
        </p:txBody>
      </p:sp>
      <p:sp>
        <p:nvSpPr>
          <p:cNvPr id="16410" name="Rectangle 27"/>
          <p:cNvSpPr>
            <a:spLocks noChangeArrowheads="1"/>
          </p:cNvSpPr>
          <p:nvPr/>
        </p:nvSpPr>
        <p:spPr bwMode="auto">
          <a:xfrm>
            <a:off x="2667000" y="5257800"/>
            <a:ext cx="5867400" cy="533400"/>
          </a:xfrm>
          <a:prstGeom prst="rect">
            <a:avLst/>
          </a:prstGeom>
          <a:noFill/>
          <a:ln w="28575" algn="ctr">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411" name="AutoShape 28">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6412" name="AutoShape 29">
            <a:hlinkClick r:id="rId7"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6413" name="Text Box 33">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6414" name="Picture 30"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5"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79AEB377-AF91-419A-96F0-C228FDF3EC6E}" type="datetime1">
              <a:rPr lang="en-US" altLang="en-US" sz="1400" b="0" smtClean="0"/>
              <a:pPr eaLnBrk="1" hangingPunct="1"/>
              <a:t>2/15/2017</a:t>
            </a:fld>
            <a:endParaRPr lang="en-US" altLang="en-US" sz="1400" b="0" smtClean="0"/>
          </a:p>
        </p:txBody>
      </p:sp>
      <p:sp>
        <p:nvSpPr>
          <p:cNvPr id="17411"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741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7413" name="AutoShape 6">
            <a:hlinkClick r:id="" action="ppaction://hlinkshowjump?jump=endshow" highlightClick="1"/>
          </p:cNvPr>
          <p:cNvSpPr>
            <a:spLocks noChangeArrowheads="1"/>
          </p:cNvSpPr>
          <p:nvPr/>
        </p:nvSpPr>
        <p:spPr bwMode="auto">
          <a:xfrm>
            <a:off x="533400" y="43434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7414" name="Picture 7" descr="pilot-lights-1-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81200"/>
            <a:ext cx="25177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p:cNvSpPr txBox="1">
            <a:spLocks noChangeArrowheads="1"/>
          </p:cNvSpPr>
          <p:nvPr/>
        </p:nvSpPr>
        <p:spPr bwMode="auto">
          <a:xfrm>
            <a:off x="2743200" y="1600200"/>
            <a:ext cx="184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Pilot light part# 513596</a:t>
            </a:r>
          </a:p>
        </p:txBody>
      </p:sp>
      <p:sp>
        <p:nvSpPr>
          <p:cNvPr id="17416" name="Line 9"/>
          <p:cNvSpPr>
            <a:spLocks noChangeShapeType="1"/>
          </p:cNvSpPr>
          <p:nvPr/>
        </p:nvSpPr>
        <p:spPr bwMode="auto">
          <a:xfrm flipH="1">
            <a:off x="3048000" y="1828800"/>
            <a:ext cx="533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7" name="Line 10"/>
          <p:cNvSpPr>
            <a:spLocks noChangeShapeType="1"/>
          </p:cNvSpPr>
          <p:nvPr/>
        </p:nvSpPr>
        <p:spPr bwMode="auto">
          <a:xfrm>
            <a:off x="3581400" y="1828800"/>
            <a:ext cx="5334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8" name="Text Box 11"/>
          <p:cNvSpPr txBox="1">
            <a:spLocks noChangeArrowheads="1"/>
          </p:cNvSpPr>
          <p:nvPr/>
        </p:nvSpPr>
        <p:spPr bwMode="auto">
          <a:xfrm>
            <a:off x="2286000" y="3124200"/>
            <a:ext cx="2676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Name plate left ready part# 513946</a:t>
            </a:r>
          </a:p>
        </p:txBody>
      </p:sp>
      <p:sp>
        <p:nvSpPr>
          <p:cNvPr id="17419" name="Line 12"/>
          <p:cNvSpPr>
            <a:spLocks noChangeShapeType="1"/>
          </p:cNvSpPr>
          <p:nvPr/>
        </p:nvSpPr>
        <p:spPr bwMode="auto">
          <a:xfrm flipH="1" flipV="1">
            <a:off x="3429000" y="2362200"/>
            <a:ext cx="2286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0" name="Text Box 13"/>
          <p:cNvSpPr txBox="1">
            <a:spLocks noChangeArrowheads="1"/>
          </p:cNvSpPr>
          <p:nvPr/>
        </p:nvSpPr>
        <p:spPr bwMode="auto">
          <a:xfrm>
            <a:off x="4976813" y="3124200"/>
            <a:ext cx="27876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Name plate right ready part# 513947</a:t>
            </a:r>
          </a:p>
        </p:txBody>
      </p:sp>
      <p:sp>
        <p:nvSpPr>
          <p:cNvPr id="17421" name="Line 14"/>
          <p:cNvSpPr>
            <a:spLocks noChangeShapeType="1"/>
          </p:cNvSpPr>
          <p:nvPr/>
        </p:nvSpPr>
        <p:spPr bwMode="auto">
          <a:xfrm flipH="1" flipV="1">
            <a:off x="4724400" y="2286000"/>
            <a:ext cx="16764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2" name="Text Box 15"/>
          <p:cNvSpPr txBox="1">
            <a:spLocks noChangeArrowheads="1"/>
          </p:cNvSpPr>
          <p:nvPr/>
        </p:nvSpPr>
        <p:spPr bwMode="auto">
          <a:xfrm>
            <a:off x="2743200" y="5029200"/>
            <a:ext cx="18446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Pilot light part# 513594</a:t>
            </a:r>
          </a:p>
        </p:txBody>
      </p:sp>
      <p:sp>
        <p:nvSpPr>
          <p:cNvPr id="17423" name="Line 16"/>
          <p:cNvSpPr>
            <a:spLocks noChangeShapeType="1"/>
          </p:cNvSpPr>
          <p:nvPr/>
        </p:nvSpPr>
        <p:spPr bwMode="auto">
          <a:xfrm flipH="1" flipV="1">
            <a:off x="2895600" y="4343400"/>
            <a:ext cx="6096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4" name="Line 17"/>
          <p:cNvSpPr>
            <a:spLocks noChangeShapeType="1"/>
          </p:cNvSpPr>
          <p:nvPr/>
        </p:nvSpPr>
        <p:spPr bwMode="auto">
          <a:xfrm flipV="1">
            <a:off x="3505200" y="4419600"/>
            <a:ext cx="533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Text Box 18"/>
          <p:cNvSpPr txBox="1">
            <a:spLocks noChangeArrowheads="1"/>
          </p:cNvSpPr>
          <p:nvPr/>
        </p:nvSpPr>
        <p:spPr bwMode="auto">
          <a:xfrm>
            <a:off x="4953000" y="3352800"/>
            <a:ext cx="2728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Name plate drive fault part# 513948</a:t>
            </a:r>
          </a:p>
        </p:txBody>
      </p:sp>
      <p:sp>
        <p:nvSpPr>
          <p:cNvPr id="17426" name="Line 19"/>
          <p:cNvSpPr>
            <a:spLocks noChangeShapeType="1"/>
          </p:cNvSpPr>
          <p:nvPr/>
        </p:nvSpPr>
        <p:spPr bwMode="auto">
          <a:xfrm flipH="1">
            <a:off x="3276600" y="3505200"/>
            <a:ext cx="16764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7" name="Text Box 20"/>
          <p:cNvSpPr txBox="1">
            <a:spLocks noChangeArrowheads="1"/>
          </p:cNvSpPr>
          <p:nvPr/>
        </p:nvSpPr>
        <p:spPr bwMode="auto">
          <a:xfrm>
            <a:off x="4957763" y="3581400"/>
            <a:ext cx="31670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Name plate emergency stop part# 477005</a:t>
            </a:r>
          </a:p>
        </p:txBody>
      </p:sp>
      <p:sp>
        <p:nvSpPr>
          <p:cNvPr id="17428" name="Line 21"/>
          <p:cNvSpPr>
            <a:spLocks noChangeShapeType="1"/>
          </p:cNvSpPr>
          <p:nvPr/>
        </p:nvSpPr>
        <p:spPr bwMode="auto">
          <a:xfrm flipH="1">
            <a:off x="4572000" y="37338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9" name="AutoShape 22">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7430" name="AutoShape 23">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7431" name="AutoShape 24">
            <a:hlinkClick r:id="rId5" action="ppaction://hlinksldjump" highlightClick="1"/>
          </p:cNvPr>
          <p:cNvSpPr>
            <a:spLocks noChangeArrowheads="1"/>
          </p:cNvSpPr>
          <p:nvPr/>
        </p:nvSpPr>
        <p:spPr bwMode="auto">
          <a:xfrm>
            <a:off x="2286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7432" name="Text Box 28">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7433" name="Picture 25"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73E450D-B7DA-4B15-B350-74C28D043278}" type="datetime1">
              <a:rPr lang="en-US" altLang="en-US" sz="1400" b="0" smtClean="0"/>
              <a:pPr eaLnBrk="1" hangingPunct="1"/>
              <a:t>2/15/2017</a:t>
            </a:fld>
            <a:endParaRPr lang="en-US" altLang="en-US" sz="1400" b="0" smtClean="0"/>
          </a:p>
        </p:txBody>
      </p:sp>
      <p:sp>
        <p:nvSpPr>
          <p:cNvPr id="18435"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8436"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8437" name="AutoShape 6">
            <a:hlinkClick r:id="" action="ppaction://hlinkshowjump?jump=endshow" highlightClick="1"/>
          </p:cNvPr>
          <p:cNvSpPr>
            <a:spLocks noChangeArrowheads="1"/>
          </p:cNvSpPr>
          <p:nvPr/>
        </p:nvSpPr>
        <p:spPr bwMode="auto">
          <a:xfrm>
            <a:off x="533400" y="43434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8438" name="Picture 7" descr="hour-meter-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676400"/>
            <a:ext cx="20002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 Box 8"/>
          <p:cNvSpPr txBox="1">
            <a:spLocks noChangeArrowheads="1"/>
          </p:cNvSpPr>
          <p:nvPr/>
        </p:nvSpPr>
        <p:spPr bwMode="auto">
          <a:xfrm>
            <a:off x="4343400" y="1752600"/>
            <a:ext cx="19573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Hour meter part# 504700</a:t>
            </a:r>
          </a:p>
        </p:txBody>
      </p:sp>
      <p:sp>
        <p:nvSpPr>
          <p:cNvPr id="18440" name="Text Box 9"/>
          <p:cNvSpPr txBox="1">
            <a:spLocks noChangeArrowheads="1"/>
          </p:cNvSpPr>
          <p:nvPr/>
        </p:nvSpPr>
        <p:spPr bwMode="auto">
          <a:xfrm>
            <a:off x="4343400" y="1905000"/>
            <a:ext cx="2481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Hour meter gasket part# 504701</a:t>
            </a:r>
          </a:p>
        </p:txBody>
      </p:sp>
      <p:pic>
        <p:nvPicPr>
          <p:cNvPr id="18441" name="Picture 10" descr="beacon-light-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572000"/>
            <a:ext cx="1825625"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 Box 11"/>
          <p:cNvSpPr txBox="1">
            <a:spLocks noChangeArrowheads="1"/>
          </p:cNvSpPr>
          <p:nvPr/>
        </p:nvSpPr>
        <p:spPr bwMode="auto">
          <a:xfrm>
            <a:off x="4191000" y="6248400"/>
            <a:ext cx="3486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base 102DMBS 120 VAC part# 513574</a:t>
            </a:r>
          </a:p>
        </p:txBody>
      </p:sp>
      <p:sp>
        <p:nvSpPr>
          <p:cNvPr id="18443" name="Text Box 13"/>
          <p:cNvSpPr txBox="1">
            <a:spLocks noChangeArrowheads="1"/>
          </p:cNvSpPr>
          <p:nvPr/>
        </p:nvSpPr>
        <p:spPr bwMode="auto">
          <a:xfrm>
            <a:off x="4191000" y="5867400"/>
            <a:ext cx="2671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flashing LED part# 513523</a:t>
            </a:r>
          </a:p>
        </p:txBody>
      </p:sp>
      <p:sp>
        <p:nvSpPr>
          <p:cNvPr id="18444" name="Text Box 14"/>
          <p:cNvSpPr txBox="1">
            <a:spLocks noChangeArrowheads="1"/>
          </p:cNvSpPr>
          <p:nvPr/>
        </p:nvSpPr>
        <p:spPr bwMode="auto">
          <a:xfrm>
            <a:off x="4191000" y="5486400"/>
            <a:ext cx="3211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lens modules amber part# 513522</a:t>
            </a:r>
          </a:p>
        </p:txBody>
      </p:sp>
      <p:sp>
        <p:nvSpPr>
          <p:cNvPr id="18445" name="AutoShape 15">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8446" name="AutoShape 1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8447" name="AutoShape 17">
            <a:hlinkClick r:id="rId6" action="ppaction://hlinksldjump" highlightClick="1"/>
          </p:cNvPr>
          <p:cNvSpPr>
            <a:spLocks noChangeArrowheads="1"/>
          </p:cNvSpPr>
          <p:nvPr/>
        </p:nvSpPr>
        <p:spPr bwMode="auto">
          <a:xfrm>
            <a:off x="2286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8448" name="Text Box 21">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8449" name="Picture 17"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7C74BAF-6A16-4463-BD38-42F98470775F}" type="datetime1">
              <a:rPr lang="en-US" altLang="en-US" sz="1400" b="0" smtClean="0"/>
              <a:pPr eaLnBrk="1" hangingPunct="1"/>
              <a:t>2/15/2017</a:t>
            </a:fld>
            <a:endParaRPr lang="en-US" altLang="en-US" sz="1400" b="0" smtClean="0"/>
          </a:p>
        </p:txBody>
      </p:sp>
      <p:sp>
        <p:nvSpPr>
          <p:cNvPr id="19459"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946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9461" name="AutoShape 6">
            <a:hlinkClick r:id="" action="ppaction://hlinkshowjump?jump=endshow" highlightClick="1"/>
          </p:cNvPr>
          <p:cNvSpPr>
            <a:spLocks noChangeArrowheads="1"/>
          </p:cNvSpPr>
          <p:nvPr/>
        </p:nvSpPr>
        <p:spPr bwMode="auto">
          <a:xfrm>
            <a:off x="533400" y="44958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9462" name="Picture 7" descr="light-and-buzzer-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362200"/>
            <a:ext cx="2271713"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8"/>
          <p:cNvSpPr txBox="1">
            <a:spLocks noChangeArrowheads="1"/>
          </p:cNvSpPr>
          <p:nvPr/>
        </p:nvSpPr>
        <p:spPr bwMode="auto">
          <a:xfrm>
            <a:off x="4800600" y="3657600"/>
            <a:ext cx="3486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base 102DMBS 120 VAC part# 513574</a:t>
            </a:r>
          </a:p>
        </p:txBody>
      </p:sp>
      <p:sp>
        <p:nvSpPr>
          <p:cNvPr id="19464" name="Text Box 9"/>
          <p:cNvSpPr txBox="1">
            <a:spLocks noChangeArrowheads="1"/>
          </p:cNvSpPr>
          <p:nvPr/>
        </p:nvSpPr>
        <p:spPr bwMode="auto">
          <a:xfrm>
            <a:off x="4800600" y="3352800"/>
            <a:ext cx="2671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flashing LED part# 513523</a:t>
            </a:r>
          </a:p>
        </p:txBody>
      </p:sp>
      <p:sp>
        <p:nvSpPr>
          <p:cNvPr id="19465" name="Text Box 10"/>
          <p:cNvSpPr txBox="1">
            <a:spLocks noChangeArrowheads="1"/>
          </p:cNvSpPr>
          <p:nvPr/>
        </p:nvSpPr>
        <p:spPr bwMode="auto">
          <a:xfrm>
            <a:off x="4800600" y="2971800"/>
            <a:ext cx="32115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Beacon lens modules amber part# 513522</a:t>
            </a:r>
          </a:p>
        </p:txBody>
      </p:sp>
      <p:sp>
        <p:nvSpPr>
          <p:cNvPr id="19466" name="Text Box 11"/>
          <p:cNvSpPr txBox="1">
            <a:spLocks noChangeArrowheads="1"/>
          </p:cNvSpPr>
          <p:nvPr/>
        </p:nvSpPr>
        <p:spPr bwMode="auto">
          <a:xfrm>
            <a:off x="5334000" y="4800600"/>
            <a:ext cx="15017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Horn part# 513529</a:t>
            </a:r>
          </a:p>
        </p:txBody>
      </p:sp>
      <p:sp>
        <p:nvSpPr>
          <p:cNvPr id="19467" name="AutoShape 12">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9468" name="AutoShape 13">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9469" name="AutoShape 14">
            <a:hlinkClick r:id="rId5" action="ppaction://hlinksldjump" highlightClick="1"/>
          </p:cNvPr>
          <p:cNvSpPr>
            <a:spLocks noChangeArrowheads="1"/>
          </p:cNvSpPr>
          <p:nvPr/>
        </p:nvSpPr>
        <p:spPr bwMode="auto">
          <a:xfrm>
            <a:off x="228600" y="32004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9470" name="Text Box 18">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9471" name="Picture 15"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2"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64F51F8-2251-4F6B-BC01-2359BA6349C1}" type="datetime1">
              <a:rPr lang="en-US" altLang="en-US" sz="1400" b="0" smtClean="0"/>
              <a:pPr eaLnBrk="1" hangingPunct="1"/>
              <a:t>2/15/2017</a:t>
            </a:fld>
            <a:endParaRPr lang="en-US" altLang="en-US" sz="1400" b="0" smtClean="0"/>
          </a:p>
        </p:txBody>
      </p:sp>
      <p:sp>
        <p:nvSpPr>
          <p:cNvPr id="20483"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20484"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0485" name="AutoShape 6">
            <a:hlinkClick r:id="" action="ppaction://hlinkshowjump?jump=endshow" highlightClick="1"/>
          </p:cNvPr>
          <p:cNvSpPr>
            <a:spLocks noChangeArrowheads="1"/>
          </p:cNvSpPr>
          <p:nvPr/>
        </p:nvSpPr>
        <p:spPr bwMode="auto">
          <a:xfrm>
            <a:off x="533400" y="43434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0486" name="Picture 7" descr="db-resistor-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28800"/>
            <a:ext cx="42672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8"/>
          <p:cNvSpPr txBox="1">
            <a:spLocks noChangeArrowheads="1"/>
          </p:cNvSpPr>
          <p:nvPr/>
        </p:nvSpPr>
        <p:spPr bwMode="auto">
          <a:xfrm>
            <a:off x="2819400" y="1600200"/>
            <a:ext cx="337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Braking resistor is inside this electrical box.</a:t>
            </a:r>
          </a:p>
        </p:txBody>
      </p:sp>
      <p:sp>
        <p:nvSpPr>
          <p:cNvPr id="20488" name="Text Box 9"/>
          <p:cNvSpPr txBox="1">
            <a:spLocks noChangeArrowheads="1"/>
          </p:cNvSpPr>
          <p:nvPr/>
        </p:nvSpPr>
        <p:spPr bwMode="auto">
          <a:xfrm>
            <a:off x="2667000" y="3733800"/>
            <a:ext cx="4008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208/230 volts braking resistor part# 509801</a:t>
            </a:r>
          </a:p>
        </p:txBody>
      </p:sp>
      <p:sp>
        <p:nvSpPr>
          <p:cNvPr id="20489" name="Text Box 10"/>
          <p:cNvSpPr txBox="1">
            <a:spLocks noChangeArrowheads="1"/>
          </p:cNvSpPr>
          <p:nvPr/>
        </p:nvSpPr>
        <p:spPr bwMode="auto">
          <a:xfrm>
            <a:off x="2667000" y="4038600"/>
            <a:ext cx="3713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Incoming 460 volts braking resistor part# 509802</a:t>
            </a:r>
          </a:p>
        </p:txBody>
      </p:sp>
      <p:pic>
        <p:nvPicPr>
          <p:cNvPr id="20490" name="Picture 11" descr="external-trans-460-575-on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19600"/>
            <a:ext cx="20558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Text Box 12"/>
          <p:cNvSpPr txBox="1">
            <a:spLocks noChangeArrowheads="1"/>
          </p:cNvSpPr>
          <p:nvPr/>
        </p:nvSpPr>
        <p:spPr bwMode="auto">
          <a:xfrm>
            <a:off x="4572000" y="4495800"/>
            <a:ext cx="3006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Used on incoming 460/575 volts ONLY.</a:t>
            </a:r>
          </a:p>
        </p:txBody>
      </p:sp>
      <p:sp>
        <p:nvSpPr>
          <p:cNvPr id="20492" name="Text Box 13"/>
          <p:cNvSpPr txBox="1">
            <a:spLocks noChangeArrowheads="1"/>
          </p:cNvSpPr>
          <p:nvPr/>
        </p:nvSpPr>
        <p:spPr bwMode="auto">
          <a:xfrm>
            <a:off x="4572000" y="4800600"/>
            <a:ext cx="3703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Transformer for incoming 460 volts part# 509117</a:t>
            </a:r>
          </a:p>
          <a:p>
            <a:pPr eaLnBrk="1" hangingPunct="1"/>
            <a:r>
              <a:rPr lang="en-US" altLang="en-US"/>
              <a:t>Transformer for incoming 575 volts part# 509118</a:t>
            </a:r>
          </a:p>
        </p:txBody>
      </p:sp>
      <p:sp>
        <p:nvSpPr>
          <p:cNvPr id="20493" name="Rectangle 14"/>
          <p:cNvSpPr>
            <a:spLocks noChangeArrowheads="1"/>
          </p:cNvSpPr>
          <p:nvPr/>
        </p:nvSpPr>
        <p:spPr bwMode="auto">
          <a:xfrm>
            <a:off x="2362200" y="4343400"/>
            <a:ext cx="6096000" cy="2362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0494" name="AutoShape 15">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0495" name="AutoShape 1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0496" name="AutoShape 17">
            <a:hlinkClick r:id="rId6" action="ppaction://hlinksldjump" highlightClick="1"/>
          </p:cNvPr>
          <p:cNvSpPr>
            <a:spLocks noChangeArrowheads="1"/>
          </p:cNvSpPr>
          <p:nvPr/>
        </p:nvSpPr>
        <p:spPr bwMode="auto">
          <a:xfrm>
            <a:off x="2286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0497" name="Text Box 21">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0498" name="Picture 18"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9"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466F1F13-0686-4520-BC41-C5F18169C67C}" type="datetime1">
              <a:rPr lang="en-US" altLang="en-US" sz="1400" b="0" smtClean="0"/>
              <a:pPr eaLnBrk="1" hangingPunct="1"/>
              <a:t>2/15/2017</a:t>
            </a:fld>
            <a:endParaRPr lang="en-US" altLang="en-US" sz="1400" b="0" smtClean="0"/>
          </a:p>
        </p:txBody>
      </p:sp>
      <p:sp>
        <p:nvSpPr>
          <p:cNvPr id="3075" name="Rectangle 13"/>
          <p:cNvSpPr>
            <a:spLocks noChangeArrowheads="1"/>
          </p:cNvSpPr>
          <p:nvPr/>
        </p:nvSpPr>
        <p:spPr bwMode="auto">
          <a:xfrm>
            <a:off x="2133600" y="304800"/>
            <a:ext cx="7010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b="0">
                <a:solidFill>
                  <a:srgbClr val="F1C630"/>
                </a:solidFill>
                <a:latin typeface="ITC Avant Garde Gothic Demi" pitchFamily="34" charset="0"/>
              </a:rPr>
              <a:t>Navigating the </a:t>
            </a:r>
            <a:br>
              <a:rPr lang="en-US" altLang="en-US" sz="3200" b="0">
                <a:solidFill>
                  <a:srgbClr val="F1C630"/>
                </a:solidFill>
                <a:latin typeface="ITC Avant Garde Gothic Demi" pitchFamily="34" charset="0"/>
              </a:rPr>
            </a:br>
            <a:r>
              <a:rPr lang="en-US" altLang="en-US" sz="3200" b="0">
                <a:solidFill>
                  <a:srgbClr val="F1C630"/>
                </a:solidFill>
                <a:latin typeface="ITC Avant Garde Gothic Demi" pitchFamily="34" charset="0"/>
              </a:rPr>
              <a:t>Quick Reference Parts Guide</a:t>
            </a:r>
          </a:p>
        </p:txBody>
      </p:sp>
      <p:sp>
        <p:nvSpPr>
          <p:cNvPr id="3076" name="Rectangle 14"/>
          <p:cNvSpPr>
            <a:spLocks noChangeArrowheads="1"/>
          </p:cNvSpPr>
          <p:nvPr/>
        </p:nvSpPr>
        <p:spPr bwMode="auto">
          <a:xfrm>
            <a:off x="2133600" y="18288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spcBef>
                <a:spcPct val="20000"/>
              </a:spcBef>
              <a:buFont typeface="Wingdings" pitchFamily="2" charset="2"/>
              <a:buNone/>
            </a:pPr>
            <a:r>
              <a:rPr lang="en-US" altLang="en-US" sz="1800" b="0">
                <a:solidFill>
                  <a:srgbClr val="424243"/>
                </a:solidFill>
                <a:latin typeface="ITC Avant Garde Gothic Demi" pitchFamily="34" charset="0"/>
              </a:rPr>
              <a:t>The next screen is the Main Menu, which has buttons to reach each category that this parts guide uses. </a:t>
            </a:r>
          </a:p>
          <a:p>
            <a:pPr algn="just" eaLnBrk="1" hangingPunct="1">
              <a:spcBef>
                <a:spcPct val="20000"/>
              </a:spcBef>
              <a:buFont typeface="Wingdings" pitchFamily="2" charset="2"/>
              <a:buNone/>
            </a:pPr>
            <a:r>
              <a:rPr lang="en-US" altLang="en-US" sz="1800" b="0">
                <a:solidFill>
                  <a:srgbClr val="424243"/>
                </a:solidFill>
                <a:latin typeface="ITC Avant Garde Gothic Demi" pitchFamily="34" charset="0"/>
              </a:rPr>
              <a:t>Each category may be further divided into different sections, each with their own button on the category’s main screen.</a:t>
            </a:r>
          </a:p>
          <a:p>
            <a:pPr algn="just" eaLnBrk="1" hangingPunct="1">
              <a:spcBef>
                <a:spcPct val="20000"/>
              </a:spcBef>
              <a:buFont typeface="Wingdings" pitchFamily="2" charset="2"/>
              <a:buNone/>
            </a:pPr>
            <a:r>
              <a:rPr lang="en-US" altLang="en-US" sz="1800" b="0">
                <a:solidFill>
                  <a:srgbClr val="424243"/>
                </a:solidFill>
                <a:latin typeface="ITC Avant Garde Gothic Demi" pitchFamily="34" charset="0"/>
              </a:rPr>
              <a:t>From each screen, you can:</a:t>
            </a:r>
          </a:p>
          <a:p>
            <a:pPr lvl="1" algn="just" eaLnBrk="1" hangingPunct="1">
              <a:spcBef>
                <a:spcPct val="20000"/>
              </a:spcBef>
              <a:buFont typeface="Wingdings" pitchFamily="2" charset="2"/>
              <a:buNone/>
            </a:pPr>
            <a:r>
              <a:rPr lang="en-US" altLang="en-US" sz="1600">
                <a:solidFill>
                  <a:srgbClr val="424243"/>
                </a:solidFill>
                <a:latin typeface="ITC Avant Garde Gothic Demi" pitchFamily="34" charset="0"/>
              </a:rPr>
              <a:t>Return to the Main Menu</a:t>
            </a:r>
          </a:p>
          <a:p>
            <a:pPr lvl="1" algn="just" eaLnBrk="1" hangingPunct="1">
              <a:spcBef>
                <a:spcPct val="20000"/>
              </a:spcBef>
              <a:buFont typeface="Wingdings" pitchFamily="2" charset="2"/>
              <a:buNone/>
            </a:pPr>
            <a:r>
              <a:rPr lang="en-US" altLang="en-US" sz="1600">
                <a:solidFill>
                  <a:srgbClr val="424243"/>
                </a:solidFill>
                <a:latin typeface="ITC Avant Garde Gothic Demi" pitchFamily="34" charset="0"/>
              </a:rPr>
              <a:t>Return to the category’s main page</a:t>
            </a:r>
          </a:p>
          <a:p>
            <a:pPr lvl="1" algn="just" eaLnBrk="1" hangingPunct="1">
              <a:spcBef>
                <a:spcPct val="20000"/>
              </a:spcBef>
              <a:buFont typeface="Wingdings" pitchFamily="2" charset="2"/>
              <a:buNone/>
            </a:pPr>
            <a:r>
              <a:rPr lang="en-US" altLang="en-US" sz="1600">
                <a:solidFill>
                  <a:srgbClr val="424243"/>
                </a:solidFill>
                <a:latin typeface="ITC Avant Garde Gothic Demi" pitchFamily="34" charset="0"/>
              </a:rPr>
              <a:t>Go forward or backward one screen at a time within the category</a:t>
            </a:r>
          </a:p>
          <a:p>
            <a:pPr lvl="1" algn="just" eaLnBrk="1" hangingPunct="1">
              <a:spcBef>
                <a:spcPct val="20000"/>
              </a:spcBef>
              <a:buFont typeface="Wingdings" pitchFamily="2" charset="2"/>
              <a:buNone/>
            </a:pPr>
            <a:r>
              <a:rPr lang="en-US" altLang="en-US" sz="1600">
                <a:solidFill>
                  <a:srgbClr val="424243"/>
                </a:solidFill>
                <a:latin typeface="ITC Avant Garde Gothic Demi" pitchFamily="34" charset="0"/>
              </a:rPr>
              <a:t>Click a link to order the part on-line or via e-mail</a:t>
            </a:r>
          </a:p>
          <a:p>
            <a:pPr algn="just" eaLnBrk="1" hangingPunct="1">
              <a:spcBef>
                <a:spcPct val="20000"/>
              </a:spcBef>
              <a:buFont typeface="Wingdings" pitchFamily="2" charset="2"/>
              <a:buNone/>
            </a:pPr>
            <a:r>
              <a:rPr lang="en-US" altLang="en-US" sz="1800" b="0">
                <a:solidFill>
                  <a:srgbClr val="424243"/>
                </a:solidFill>
                <a:latin typeface="ITC Avant Garde Gothic Demi" pitchFamily="34" charset="0"/>
              </a:rPr>
              <a:t>In addition to using the buttons provided, you can manually scroll through the screens by clicking your left mouse button.</a:t>
            </a:r>
          </a:p>
          <a:p>
            <a:pPr eaLnBrk="1" hangingPunct="1">
              <a:spcBef>
                <a:spcPct val="20000"/>
              </a:spcBef>
              <a:buFont typeface="Wingdings" pitchFamily="2" charset="2"/>
              <a:buNone/>
            </a:pPr>
            <a:endParaRPr lang="en-US" altLang="en-US" sz="1800" b="0">
              <a:solidFill>
                <a:srgbClr val="424243"/>
              </a:solidFill>
              <a:latin typeface="ITC Avant Garde Gothic Demi" pitchFamily="34" charset="0"/>
            </a:endParaRPr>
          </a:p>
        </p:txBody>
      </p:sp>
      <p:sp>
        <p:nvSpPr>
          <p:cNvPr id="3077" name="AutoShape 15">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000"/>
              <a:t>Main Menu</a:t>
            </a:r>
          </a:p>
        </p:txBody>
      </p:sp>
      <p:sp>
        <p:nvSpPr>
          <p:cNvPr id="3078" name="AutoShape 16">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3079" name="Rectangle 17"/>
          <p:cNvSpPr>
            <a:spLocks noChangeArrowheads="1"/>
          </p:cNvSpPr>
          <p:nvPr/>
        </p:nvSpPr>
        <p:spPr bwMode="auto">
          <a:xfrm>
            <a:off x="2133600" y="5181600"/>
            <a:ext cx="6172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1800" b="0">
                <a:solidFill>
                  <a:srgbClr val="424243"/>
                </a:solidFill>
              </a:rPr>
              <a:t>To access a different program or file while leaving the Quick Reference Parts Guide open, hold the Alt button while pressing the Tab button on your keyboard.</a:t>
            </a:r>
          </a:p>
          <a:p>
            <a:pPr algn="l" eaLnBrk="1" hangingPunct="1"/>
            <a:endParaRPr lang="en-US" altLang="en-US" sz="1800" b="0">
              <a:solidFill>
                <a:srgbClr val="424243"/>
              </a:solidFill>
            </a:endParaRPr>
          </a:p>
          <a:p>
            <a:pPr algn="l" eaLnBrk="1" hangingPunct="1"/>
            <a:endParaRPr lang="en-US" altLang="en-US" sz="1800">
              <a:solidFill>
                <a:srgbClr val="424243"/>
              </a:solidFill>
            </a:endParaRPr>
          </a:p>
        </p:txBody>
      </p:sp>
      <p:sp>
        <p:nvSpPr>
          <p:cNvPr id="3080" name="AutoShape 18">
            <a:hlinkClick r:id="" action="ppaction://hlinkshowjump?jump=nextslide" highlightClick="1"/>
          </p:cNvPr>
          <p:cNvSpPr>
            <a:spLocks noChangeArrowheads="1"/>
          </p:cNvSpPr>
          <p:nvPr/>
        </p:nvSpPr>
        <p:spPr bwMode="auto">
          <a:xfrm>
            <a:off x="152400" y="3276600"/>
            <a:ext cx="1752600" cy="15763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How to get</a:t>
            </a:r>
          </a:p>
          <a:p>
            <a:pPr eaLnBrk="1" hangingPunct="1"/>
            <a:r>
              <a:rPr lang="en-US" altLang="en-US" sz="1800"/>
              <a:t>To the </a:t>
            </a:r>
          </a:p>
          <a:p>
            <a:pPr eaLnBrk="1" hangingPunct="1"/>
            <a:r>
              <a:rPr lang="en-US" altLang="en-US" sz="1800"/>
              <a:t>eStore</a:t>
            </a:r>
          </a:p>
        </p:txBody>
      </p:sp>
      <p:pic>
        <p:nvPicPr>
          <p:cNvPr id="3081" name="Picture 8" descr="MiTek3.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Text Box 4">
            <a:hlinkClick r:id="rId5"/>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3083" name="Text Box 15">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F6B73D7-D3B2-4CBA-9201-5C33A7EA1FAA}" type="datetime1">
              <a:rPr lang="en-US" altLang="en-US" sz="1400" b="0" smtClean="0"/>
              <a:pPr eaLnBrk="1" hangingPunct="1"/>
              <a:t>2/15/2017</a:t>
            </a:fld>
            <a:endParaRPr lang="en-US" altLang="en-US" sz="1400" b="0" smtClean="0"/>
          </a:p>
        </p:txBody>
      </p:sp>
      <p:sp>
        <p:nvSpPr>
          <p:cNvPr id="21507"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2150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1509" name="AutoShape 6">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21510"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21511" name="Picture 9" descr="jotstick-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905000"/>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0"/>
          <p:cNvSpPr txBox="1">
            <a:spLocks noChangeArrowheads="1"/>
          </p:cNvSpPr>
          <p:nvPr/>
        </p:nvSpPr>
        <p:spPr bwMode="auto">
          <a:xfrm>
            <a:off x="4724400" y="1600200"/>
            <a:ext cx="3092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Receptacle inside the base part# 504582</a:t>
            </a:r>
          </a:p>
        </p:txBody>
      </p:sp>
      <p:sp>
        <p:nvSpPr>
          <p:cNvPr id="21513" name="Text Box 11"/>
          <p:cNvSpPr txBox="1">
            <a:spLocks noChangeArrowheads="1"/>
          </p:cNvSpPr>
          <p:nvPr/>
        </p:nvSpPr>
        <p:spPr bwMode="auto">
          <a:xfrm>
            <a:off x="4724400" y="1828800"/>
            <a:ext cx="1508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Base part# 504579</a:t>
            </a:r>
          </a:p>
        </p:txBody>
      </p:sp>
      <p:sp>
        <p:nvSpPr>
          <p:cNvPr id="21514" name="Line 12"/>
          <p:cNvSpPr>
            <a:spLocks noChangeShapeType="1"/>
          </p:cNvSpPr>
          <p:nvPr/>
        </p:nvSpPr>
        <p:spPr bwMode="auto">
          <a:xfrm flipH="1">
            <a:off x="4876800" y="2057400"/>
            <a:ext cx="381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13"/>
          <p:cNvSpPr txBox="1">
            <a:spLocks noChangeArrowheads="1"/>
          </p:cNvSpPr>
          <p:nvPr/>
        </p:nvSpPr>
        <p:spPr bwMode="auto">
          <a:xfrm>
            <a:off x="5486400" y="2209800"/>
            <a:ext cx="26511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Plug inside the hood part# 504581</a:t>
            </a:r>
          </a:p>
        </p:txBody>
      </p:sp>
      <p:sp>
        <p:nvSpPr>
          <p:cNvPr id="21516" name="Text Box 14"/>
          <p:cNvSpPr txBox="1">
            <a:spLocks noChangeArrowheads="1"/>
          </p:cNvSpPr>
          <p:nvPr/>
        </p:nvSpPr>
        <p:spPr bwMode="auto">
          <a:xfrm>
            <a:off x="5486400" y="2438400"/>
            <a:ext cx="153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Hood part# 504580</a:t>
            </a:r>
          </a:p>
        </p:txBody>
      </p:sp>
      <p:sp>
        <p:nvSpPr>
          <p:cNvPr id="21517" name="Line 15"/>
          <p:cNvSpPr>
            <a:spLocks noChangeShapeType="1"/>
          </p:cNvSpPr>
          <p:nvPr/>
        </p:nvSpPr>
        <p:spPr bwMode="auto">
          <a:xfrm flipH="1">
            <a:off x="5334000" y="2667000"/>
            <a:ext cx="762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8" name="Text Box 16"/>
          <p:cNvSpPr txBox="1">
            <a:spLocks noChangeArrowheads="1"/>
          </p:cNvSpPr>
          <p:nvPr/>
        </p:nvSpPr>
        <p:spPr bwMode="auto">
          <a:xfrm>
            <a:off x="5181600" y="3352800"/>
            <a:ext cx="1754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Joystick part# 513856</a:t>
            </a:r>
          </a:p>
        </p:txBody>
      </p:sp>
      <p:sp>
        <p:nvSpPr>
          <p:cNvPr id="21519" name="Line 17"/>
          <p:cNvSpPr>
            <a:spLocks noChangeShapeType="1"/>
          </p:cNvSpPr>
          <p:nvPr/>
        </p:nvSpPr>
        <p:spPr bwMode="auto">
          <a:xfrm flipH="1" flipV="1">
            <a:off x="4038600" y="2895600"/>
            <a:ext cx="12192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20" name="Text Box 18"/>
          <p:cNvSpPr txBox="1">
            <a:spLocks noChangeArrowheads="1"/>
          </p:cNvSpPr>
          <p:nvPr/>
        </p:nvSpPr>
        <p:spPr bwMode="auto">
          <a:xfrm>
            <a:off x="4979988" y="3733800"/>
            <a:ext cx="41640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Operator mushroom pushbutton, red part# 513171</a:t>
            </a:r>
          </a:p>
          <a:p>
            <a:pPr algn="just" eaLnBrk="1" hangingPunct="1"/>
            <a:r>
              <a:rPr lang="en-US" altLang="en-US"/>
              <a:t>Contact block on the back of the operator part# 513181</a:t>
            </a:r>
          </a:p>
          <a:p>
            <a:pPr algn="just" eaLnBrk="1" hangingPunct="1"/>
            <a:r>
              <a:rPr lang="en-US" altLang="en-US"/>
              <a:t>Name plate emergency stop part# 513191</a:t>
            </a:r>
          </a:p>
        </p:txBody>
      </p:sp>
      <p:sp>
        <p:nvSpPr>
          <p:cNvPr id="21521" name="Rectangle 19"/>
          <p:cNvSpPr>
            <a:spLocks noChangeArrowheads="1"/>
          </p:cNvSpPr>
          <p:nvPr/>
        </p:nvSpPr>
        <p:spPr bwMode="auto">
          <a:xfrm>
            <a:off x="3962400" y="3733800"/>
            <a:ext cx="5181600" cy="685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1522" name="Text Box 20"/>
          <p:cNvSpPr txBox="1">
            <a:spLocks noChangeArrowheads="1"/>
          </p:cNvSpPr>
          <p:nvPr/>
        </p:nvSpPr>
        <p:spPr bwMode="auto">
          <a:xfrm>
            <a:off x="2438400" y="4800600"/>
            <a:ext cx="41640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Operator flush green part# 513170</a:t>
            </a:r>
          </a:p>
          <a:p>
            <a:pPr algn="just" eaLnBrk="1" hangingPunct="1"/>
            <a:r>
              <a:rPr lang="en-US" altLang="en-US"/>
              <a:t>Contact block on the back of the operator part# 513180</a:t>
            </a:r>
          </a:p>
          <a:p>
            <a:pPr algn="just" eaLnBrk="1" hangingPunct="1"/>
            <a:r>
              <a:rPr lang="en-US" altLang="en-US"/>
              <a:t>Name plate start part# 513190</a:t>
            </a:r>
          </a:p>
        </p:txBody>
      </p:sp>
      <p:sp>
        <p:nvSpPr>
          <p:cNvPr id="21523" name="AutoShape 21"/>
          <p:cNvSpPr>
            <a:spLocks noChangeArrowheads="1"/>
          </p:cNvSpPr>
          <p:nvPr/>
        </p:nvSpPr>
        <p:spPr bwMode="auto">
          <a:xfrm>
            <a:off x="3200400" y="4267200"/>
            <a:ext cx="485775" cy="609600"/>
          </a:xfrm>
          <a:prstGeom prst="upDownArrow">
            <a:avLst>
              <a:gd name="adj1" fmla="val 50000"/>
              <a:gd name="adj2" fmla="val 25098"/>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1524" name="AutoShape 22">
            <a:hlinkClick r:id="rId5"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1525" name="AutoShape 25">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1526" name="Text Box 27">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1527" name="Picture 23"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1E683503-EA28-4EF3-A322-E9FFB4F4DA8A}" type="datetime1">
              <a:rPr lang="en-US" altLang="en-US" sz="1400" b="0" smtClean="0"/>
              <a:pPr eaLnBrk="1" hangingPunct="1"/>
              <a:t>2/15/2017</a:t>
            </a:fld>
            <a:endParaRPr lang="en-US" altLang="en-US" sz="1400" b="0" smtClean="0"/>
          </a:p>
        </p:txBody>
      </p:sp>
      <p:sp>
        <p:nvSpPr>
          <p:cNvPr id="22531"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2253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2533" name="AutoShape 6">
            <a:hlinkClick r:id="rId4"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2534"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2535" name="AutoShape 8">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22536" name="AutoShape 9">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2253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828800"/>
            <a:ext cx="1747838"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2253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2743200"/>
            <a:ext cx="4800600" cy="342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2539" name="Text Box 15"/>
          <p:cNvSpPr txBox="1">
            <a:spLocks noChangeArrowheads="1"/>
          </p:cNvSpPr>
          <p:nvPr/>
        </p:nvSpPr>
        <p:spPr bwMode="auto">
          <a:xfrm>
            <a:off x="4191000" y="1676400"/>
            <a:ext cx="4492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Photo not available use detail numbers to get part number. </a:t>
            </a:r>
          </a:p>
        </p:txBody>
      </p:sp>
      <p:sp>
        <p:nvSpPr>
          <p:cNvPr id="22540" name="Text Box 19">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2541" name="Picture 13"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F60BA31-5229-41AD-B9D0-AFE2C613176C}" type="datetime1">
              <a:rPr lang="en-US" altLang="en-US" sz="1400" b="0" smtClean="0"/>
              <a:pPr eaLnBrk="1" hangingPunct="1"/>
              <a:t>2/15/2017</a:t>
            </a:fld>
            <a:endParaRPr lang="en-US" altLang="en-US" sz="1400" b="0" smtClean="0"/>
          </a:p>
        </p:txBody>
      </p:sp>
      <p:sp>
        <p:nvSpPr>
          <p:cNvPr id="23555"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23556" name="Text Box 5"/>
          <p:cNvSpPr txBox="1">
            <a:spLocks noChangeArrowheads="1"/>
          </p:cNvSpPr>
          <p:nvPr/>
        </p:nvSpPr>
        <p:spPr bwMode="auto">
          <a:xfrm>
            <a:off x="4191000" y="1676400"/>
            <a:ext cx="4492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Photo not available use detail numbers to get part number. </a:t>
            </a:r>
          </a:p>
        </p:txBody>
      </p:sp>
      <p:sp>
        <p:nvSpPr>
          <p:cNvPr id="23557" name="AutoShape 6">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3558"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3559" name="AutoShape 8">
            <a:hlinkClick r:id="rId4"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3560" name="AutoShape 9">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356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133600"/>
            <a:ext cx="225425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3562" name="Rectangle 11"/>
          <p:cNvSpPr>
            <a:spLocks noChangeArrowheads="1"/>
          </p:cNvSpPr>
          <p:nvPr/>
        </p:nvSpPr>
        <p:spPr bwMode="auto">
          <a:xfrm>
            <a:off x="3886200" y="4953000"/>
            <a:ext cx="1066800" cy="1295400"/>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3563" name="Rectangle 12"/>
          <p:cNvSpPr>
            <a:spLocks noChangeArrowheads="1"/>
          </p:cNvSpPr>
          <p:nvPr/>
        </p:nvSpPr>
        <p:spPr bwMode="auto">
          <a:xfrm>
            <a:off x="5867400" y="2133600"/>
            <a:ext cx="533400" cy="533400"/>
          </a:xfrm>
          <a:prstGeom prst="rect">
            <a:avLst/>
          </a:prstGeom>
          <a:solidFill>
            <a:schemeClr val="bg1"/>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2356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876800"/>
            <a:ext cx="508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23565" name="Text Box 14"/>
          <p:cNvSpPr txBox="1">
            <a:spLocks noChangeArrowheads="1"/>
          </p:cNvSpPr>
          <p:nvPr/>
        </p:nvSpPr>
        <p:spPr bwMode="auto">
          <a:xfrm>
            <a:off x="4191000" y="1981200"/>
            <a:ext cx="3200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For 2 head system on the same table line.</a:t>
            </a:r>
          </a:p>
        </p:txBody>
      </p:sp>
      <p:sp>
        <p:nvSpPr>
          <p:cNvPr id="23566" name="Text Box 18">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3567" name="Picture 15"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8"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F71F5E41-C7A2-4C79-A016-1B0A75BC0B7C}" type="datetime1">
              <a:rPr lang="en-US" altLang="en-US" sz="1400" b="0" smtClean="0"/>
              <a:pPr eaLnBrk="1" hangingPunct="1"/>
              <a:t>2/15/2017</a:t>
            </a:fld>
            <a:endParaRPr lang="en-US" altLang="en-US" sz="1400" b="0" smtClean="0"/>
          </a:p>
        </p:txBody>
      </p:sp>
      <p:sp>
        <p:nvSpPr>
          <p:cNvPr id="24579" name="Text Box 4"/>
          <p:cNvSpPr txBox="1">
            <a:spLocks noChangeArrowheads="1"/>
          </p:cNvSpPr>
          <p:nvPr/>
        </p:nvSpPr>
        <p:spPr bwMode="auto">
          <a:xfrm>
            <a:off x="3886200" y="609600"/>
            <a:ext cx="377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Safety Devices</a:t>
            </a:r>
          </a:p>
        </p:txBody>
      </p:sp>
      <p:sp>
        <p:nvSpPr>
          <p:cNvPr id="2458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4581" name="AutoShape 6">
            <a:hlinkClick r:id="rId4"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4582" name="AutoShape 7">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4583" name="Picture 10" descr="reciever-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828800"/>
            <a:ext cx="44608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1" descr="transmitter-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828800"/>
            <a:ext cx="461963"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12"/>
          <p:cNvSpPr txBox="1">
            <a:spLocks noChangeArrowheads="1"/>
          </p:cNvSpPr>
          <p:nvPr/>
        </p:nvSpPr>
        <p:spPr bwMode="auto">
          <a:xfrm>
            <a:off x="2133600" y="1524000"/>
            <a:ext cx="302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Light curtain sold as a set part# 515824</a:t>
            </a:r>
          </a:p>
          <a:p>
            <a:pPr eaLnBrk="1" hangingPunct="1"/>
            <a:r>
              <a:rPr lang="en-US" altLang="en-US"/>
              <a:t> This is the older style 3 beam</a:t>
            </a:r>
          </a:p>
        </p:txBody>
      </p:sp>
      <p:sp>
        <p:nvSpPr>
          <p:cNvPr id="24586" name="Rectangle 13"/>
          <p:cNvSpPr>
            <a:spLocks noChangeArrowheads="1"/>
          </p:cNvSpPr>
          <p:nvPr/>
        </p:nvSpPr>
        <p:spPr bwMode="auto">
          <a:xfrm rot="5400000">
            <a:off x="1028700" y="2628900"/>
            <a:ext cx="5181600" cy="29718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4587" name="Text Box 14"/>
          <p:cNvSpPr txBox="1">
            <a:spLocks noChangeArrowheads="1"/>
          </p:cNvSpPr>
          <p:nvPr/>
        </p:nvSpPr>
        <p:spPr bwMode="auto">
          <a:xfrm>
            <a:off x="3886200" y="6400800"/>
            <a:ext cx="858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Receiver </a:t>
            </a:r>
          </a:p>
        </p:txBody>
      </p:sp>
      <p:sp>
        <p:nvSpPr>
          <p:cNvPr id="24588" name="Text Box 16"/>
          <p:cNvSpPr txBox="1">
            <a:spLocks noChangeArrowheads="1"/>
          </p:cNvSpPr>
          <p:nvPr/>
        </p:nvSpPr>
        <p:spPr bwMode="auto">
          <a:xfrm>
            <a:off x="2438400" y="6400800"/>
            <a:ext cx="1063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Transmitter </a:t>
            </a:r>
          </a:p>
        </p:txBody>
      </p:sp>
      <p:sp>
        <p:nvSpPr>
          <p:cNvPr id="24589" name="Text Box 17"/>
          <p:cNvSpPr txBox="1">
            <a:spLocks noChangeArrowheads="1"/>
          </p:cNvSpPr>
          <p:nvPr/>
        </p:nvSpPr>
        <p:spPr bwMode="auto">
          <a:xfrm>
            <a:off x="5105400" y="3581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Receiver cable part# 515841</a:t>
            </a:r>
          </a:p>
          <a:p>
            <a:pPr algn="just" eaLnBrk="1" hangingPunct="1"/>
            <a:r>
              <a:rPr lang="en-US" altLang="en-US"/>
              <a:t>8 wire cable</a:t>
            </a:r>
          </a:p>
        </p:txBody>
      </p:sp>
      <p:sp>
        <p:nvSpPr>
          <p:cNvPr id="24590" name="Text Box 18"/>
          <p:cNvSpPr txBox="1">
            <a:spLocks noChangeArrowheads="1"/>
          </p:cNvSpPr>
          <p:nvPr/>
        </p:nvSpPr>
        <p:spPr bwMode="auto">
          <a:xfrm>
            <a:off x="5105400" y="4343400"/>
            <a:ext cx="2414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Transmitter cable part# 515840</a:t>
            </a:r>
          </a:p>
          <a:p>
            <a:pPr algn="just" eaLnBrk="1" hangingPunct="1"/>
            <a:r>
              <a:rPr lang="en-US" altLang="en-US"/>
              <a:t>3 wire cable</a:t>
            </a:r>
          </a:p>
        </p:txBody>
      </p:sp>
      <p:sp>
        <p:nvSpPr>
          <p:cNvPr id="24591" name="AutoShape 19">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4592" name="Text Box 23">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292888" name="Text Box 24"/>
          <p:cNvSpPr txBox="1">
            <a:spLocks noChangeArrowheads="1"/>
          </p:cNvSpPr>
          <p:nvPr/>
        </p:nvSpPr>
        <p:spPr bwMode="auto">
          <a:xfrm>
            <a:off x="5087938" y="1600200"/>
            <a:ext cx="4038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 </a:t>
            </a:r>
            <a:r>
              <a:rPr lang="en-US" altLang="en-US">
                <a:solidFill>
                  <a:srgbClr val="FF0000"/>
                </a:solidFill>
              </a:rPr>
              <a:t>Light curtains you need to order what type you have</a:t>
            </a:r>
          </a:p>
          <a:p>
            <a:pPr algn="just" eaLnBrk="1" hangingPunct="1"/>
            <a:r>
              <a:rPr lang="en-US" altLang="en-US">
                <a:solidFill>
                  <a:srgbClr val="FF0000"/>
                </a:solidFill>
              </a:rPr>
              <a:t>A 3 beam cannot be retrofitted to a new style 2 beam </a:t>
            </a:r>
          </a:p>
          <a:p>
            <a:pPr algn="just" eaLnBrk="1" hangingPunct="1"/>
            <a:r>
              <a:rPr lang="en-US" altLang="en-US">
                <a:solidFill>
                  <a:srgbClr val="FF0000"/>
                </a:solidFill>
              </a:rPr>
              <a:t>at this time.</a:t>
            </a:r>
          </a:p>
          <a:p>
            <a:pPr algn="just" eaLnBrk="1" hangingPunct="1"/>
            <a:endParaRPr lang="en-US" altLang="en-US">
              <a:solidFill>
                <a:srgbClr val="FF0000"/>
              </a:solidFill>
            </a:endParaRPr>
          </a:p>
        </p:txBody>
      </p:sp>
      <p:sp>
        <p:nvSpPr>
          <p:cNvPr id="24594" name="Rectangle 25"/>
          <p:cNvSpPr>
            <a:spLocks noChangeArrowheads="1"/>
          </p:cNvSpPr>
          <p:nvPr/>
        </p:nvSpPr>
        <p:spPr bwMode="auto">
          <a:xfrm>
            <a:off x="5105400" y="2362200"/>
            <a:ext cx="3614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No photo Light curtain 2 beam set part# 515910</a:t>
            </a:r>
          </a:p>
        </p:txBody>
      </p:sp>
      <p:pic>
        <p:nvPicPr>
          <p:cNvPr id="24595" name="Picture 19"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6"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mph" presetSubtype="0" repeatCount="5000" fill="hold" nodeType="withEffect">
                                  <p:stCondLst>
                                    <p:cond delay="0"/>
                                  </p:stCondLst>
                                  <p:childTnLst>
                                    <p:anim calcmode="discrete" valueType="str">
                                      <p:cBhvr>
                                        <p:cTn id="6" dur="1000" fill="hold"/>
                                        <p:tgtEl>
                                          <p:spTgt spid="292888">
                                            <p:txEl>
                                              <p:pRg st="0" end="0"/>
                                            </p:txEl>
                                          </p:spTgt>
                                        </p:tgtEl>
                                        <p:attrNameLst>
                                          <p:attrName>style.visibility</p:attrName>
                                        </p:attrNameLst>
                                      </p:cBhvr>
                                      <p:tavLst>
                                        <p:tav tm="0">
                                          <p:val>
                                            <p:strVal val="hidden"/>
                                          </p:val>
                                        </p:tav>
                                        <p:tav tm="50000">
                                          <p:val>
                                            <p:strVal val="visible"/>
                                          </p:val>
                                        </p:tav>
                                      </p:tavLst>
                                    </p:anim>
                                  </p:childTnLst>
                                </p:cTn>
                              </p:par>
                              <p:par>
                                <p:cTn id="7" presetID="35" presetClass="emph" presetSubtype="0" repeatCount="5000" fill="hold" nodeType="withEffect">
                                  <p:stCondLst>
                                    <p:cond delay="0"/>
                                  </p:stCondLst>
                                  <p:childTnLst>
                                    <p:anim calcmode="discrete" valueType="str">
                                      <p:cBhvr>
                                        <p:cTn id="8" dur="1000" fill="hold"/>
                                        <p:tgtEl>
                                          <p:spTgt spid="292888">
                                            <p:txEl>
                                              <p:pRg st="1" end="1"/>
                                            </p:txEl>
                                          </p:spTgt>
                                        </p:tgtEl>
                                        <p:attrNameLst>
                                          <p:attrName>style.visibility</p:attrName>
                                        </p:attrNameLst>
                                      </p:cBhvr>
                                      <p:tavLst>
                                        <p:tav tm="0">
                                          <p:val>
                                            <p:strVal val="hidden"/>
                                          </p:val>
                                        </p:tav>
                                        <p:tav tm="50000">
                                          <p:val>
                                            <p:strVal val="visible"/>
                                          </p:val>
                                        </p:tav>
                                      </p:tavLst>
                                    </p:anim>
                                  </p:childTnLst>
                                </p:cTn>
                              </p:par>
                              <p:par>
                                <p:cTn id="9" presetID="35" presetClass="emph" presetSubtype="0" repeatCount="5000" fill="hold" nodeType="withEffect">
                                  <p:stCondLst>
                                    <p:cond delay="0"/>
                                  </p:stCondLst>
                                  <p:childTnLst>
                                    <p:anim calcmode="discrete" valueType="str">
                                      <p:cBhvr>
                                        <p:cTn id="10" dur="1000" fill="hold"/>
                                        <p:tgtEl>
                                          <p:spTgt spid="292888">
                                            <p:txEl>
                                              <p:pRg st="2" end="2"/>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69CF20C-905C-47E8-8251-469FADE90F8E}" type="datetime1">
              <a:rPr lang="en-US" altLang="en-US" sz="1400" b="0" smtClean="0"/>
              <a:pPr eaLnBrk="1" hangingPunct="1"/>
              <a:t>2/15/2017</a:t>
            </a:fld>
            <a:endParaRPr lang="en-US" altLang="en-US" sz="1400" b="0" smtClean="0"/>
          </a:p>
        </p:txBody>
      </p:sp>
      <p:sp>
        <p:nvSpPr>
          <p:cNvPr id="25603" name="Text Box 4"/>
          <p:cNvSpPr txBox="1">
            <a:spLocks noChangeArrowheads="1"/>
          </p:cNvSpPr>
          <p:nvPr/>
        </p:nvSpPr>
        <p:spPr bwMode="auto">
          <a:xfrm>
            <a:off x="3886200" y="609600"/>
            <a:ext cx="377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Safety Devices</a:t>
            </a:r>
          </a:p>
        </p:txBody>
      </p:sp>
      <p:sp>
        <p:nvSpPr>
          <p:cNvPr id="25604"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5605" name="AutoShape 6">
            <a:hlinkClick r:id="rId4"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5606" name="AutoShape 7">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5607" name="Picture 8" descr="motion-detect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828800"/>
            <a:ext cx="19431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 Box 9"/>
          <p:cNvSpPr txBox="1">
            <a:spLocks noChangeArrowheads="1"/>
          </p:cNvSpPr>
          <p:nvPr/>
        </p:nvSpPr>
        <p:spPr bwMode="auto">
          <a:xfrm>
            <a:off x="2514600" y="1524000"/>
            <a:ext cx="2290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Motion detector part# 509502</a:t>
            </a:r>
          </a:p>
        </p:txBody>
      </p:sp>
      <p:pic>
        <p:nvPicPr>
          <p:cNvPr id="25609" name="Picture 10" descr="brake-monitor-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3886200"/>
            <a:ext cx="2857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 Box 11"/>
          <p:cNvSpPr txBox="1">
            <a:spLocks noChangeArrowheads="1"/>
          </p:cNvSpPr>
          <p:nvPr/>
        </p:nvSpPr>
        <p:spPr bwMode="auto">
          <a:xfrm>
            <a:off x="2362200" y="3505200"/>
            <a:ext cx="306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Brake monitor programmed part# 92163</a:t>
            </a:r>
          </a:p>
        </p:txBody>
      </p:sp>
      <p:pic>
        <p:nvPicPr>
          <p:cNvPr id="25611" name="Picture 12" descr="brake-warning-light-ro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3810000"/>
            <a:ext cx="21097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Text Box 13"/>
          <p:cNvSpPr txBox="1">
            <a:spLocks noChangeArrowheads="1"/>
          </p:cNvSpPr>
          <p:nvPr/>
        </p:nvSpPr>
        <p:spPr bwMode="auto">
          <a:xfrm>
            <a:off x="6110288" y="3276600"/>
            <a:ext cx="3033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Pilot light part# 513597</a:t>
            </a:r>
          </a:p>
          <a:p>
            <a:pPr algn="just" eaLnBrk="1" hangingPunct="1"/>
            <a:r>
              <a:rPr lang="en-US" altLang="en-US"/>
              <a:t>Name plate brake warning part# 513945</a:t>
            </a:r>
          </a:p>
        </p:txBody>
      </p:sp>
      <p:sp>
        <p:nvSpPr>
          <p:cNvPr id="25613" name="AutoShape 14">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5614" name="AutoShape 17">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5615" name="Text Box 19">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5616" name="Picture 16"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EFE64174-3468-4352-A0AF-66EDF64B50DE}" type="datetime1">
              <a:rPr lang="en-US" altLang="en-US" sz="1400" b="0" smtClean="0"/>
              <a:pPr eaLnBrk="1" hangingPunct="1"/>
              <a:t>2/15/2017</a:t>
            </a:fld>
            <a:endParaRPr lang="en-US" altLang="en-US" sz="1400" b="0" smtClean="0"/>
          </a:p>
        </p:txBody>
      </p:sp>
      <p:sp>
        <p:nvSpPr>
          <p:cNvPr id="26627" name="Text Box 4"/>
          <p:cNvSpPr txBox="1">
            <a:spLocks noChangeArrowheads="1"/>
          </p:cNvSpPr>
          <p:nvPr/>
        </p:nvSpPr>
        <p:spPr bwMode="auto">
          <a:xfrm>
            <a:off x="3886200" y="609600"/>
            <a:ext cx="377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Safety Devices</a:t>
            </a:r>
          </a:p>
        </p:txBody>
      </p:sp>
      <p:sp>
        <p:nvSpPr>
          <p:cNvPr id="2662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6629"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6630"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6631" name="AutoShape 8">
            <a:hlinkClick r:id="rId4"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6632" name="AutoShape 9">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6633" name="Picture 10" descr="stand-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828800"/>
            <a:ext cx="3429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1" descr="platform-safety-switch-roo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4267200"/>
            <a:ext cx="24003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Rectangle 12"/>
          <p:cNvSpPr>
            <a:spLocks noChangeArrowheads="1"/>
          </p:cNvSpPr>
          <p:nvPr/>
        </p:nvSpPr>
        <p:spPr bwMode="auto">
          <a:xfrm>
            <a:off x="5105400" y="3276600"/>
            <a:ext cx="533400" cy="152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6636" name="Text Box 13"/>
          <p:cNvSpPr txBox="1">
            <a:spLocks noChangeArrowheads="1"/>
          </p:cNvSpPr>
          <p:nvPr/>
        </p:nvSpPr>
        <p:spPr bwMode="auto">
          <a:xfrm>
            <a:off x="2514600" y="4953000"/>
            <a:ext cx="3238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Safety switch under platform part# 515122</a:t>
            </a:r>
          </a:p>
        </p:txBody>
      </p:sp>
      <p:sp>
        <p:nvSpPr>
          <p:cNvPr id="26637" name="Line 14"/>
          <p:cNvSpPr>
            <a:spLocks noChangeShapeType="1"/>
          </p:cNvSpPr>
          <p:nvPr/>
        </p:nvSpPr>
        <p:spPr bwMode="auto">
          <a:xfrm>
            <a:off x="5715000" y="5105400"/>
            <a:ext cx="1752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8" name="Line 15"/>
          <p:cNvSpPr>
            <a:spLocks noChangeShapeType="1"/>
          </p:cNvSpPr>
          <p:nvPr/>
        </p:nvSpPr>
        <p:spPr bwMode="auto">
          <a:xfrm>
            <a:off x="5638800" y="3429000"/>
            <a:ext cx="6096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9" name="Text Box 19">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6640" name="Picture 16"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36909BB-38E7-479A-8E29-B688E0DCB097}" type="datetime1">
              <a:rPr lang="en-US" altLang="en-US" sz="1400" b="0" smtClean="0"/>
              <a:pPr eaLnBrk="1" hangingPunct="1"/>
              <a:t>2/15/2017</a:t>
            </a:fld>
            <a:endParaRPr lang="en-US" altLang="en-US" sz="1400" b="0" smtClean="0"/>
          </a:p>
        </p:txBody>
      </p:sp>
      <p:pic>
        <p:nvPicPr>
          <p:cNvPr id="27651" name="Picture 4" descr="stand-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3429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3886200" y="609600"/>
            <a:ext cx="3778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Safety Devices</a:t>
            </a:r>
          </a:p>
        </p:txBody>
      </p:sp>
      <p:sp>
        <p:nvSpPr>
          <p:cNvPr id="27653" name="AutoShape 6">
            <a:hlinkClick r:id="rId4"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7654"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7655" name="AutoShape 8">
            <a:hlinkClick r:id="rId5" action="ppaction://hlinksldjump" highlightClick="1"/>
          </p:cNvPr>
          <p:cNvSpPr>
            <a:spLocks noChangeArrowheads="1"/>
          </p:cNvSpPr>
          <p:nvPr/>
        </p:nvSpPr>
        <p:spPr bwMode="auto">
          <a:xfrm>
            <a:off x="228600" y="30480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27656" name="AutoShape 9">
            <a:hlinkClick r:id="" action="ppaction://hlinkshowjump?jump=endshow" highlightClick="1"/>
          </p:cNvPr>
          <p:cNvSpPr>
            <a:spLocks noChangeArrowheads="1"/>
          </p:cNvSpPr>
          <p:nvPr/>
        </p:nvSpPr>
        <p:spPr bwMode="auto">
          <a:xfrm>
            <a:off x="5334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7657" name="Picture 12" descr="hood-safety-platform-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495800"/>
            <a:ext cx="34290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 Box 13"/>
          <p:cNvSpPr txBox="1">
            <a:spLocks noChangeArrowheads="1"/>
          </p:cNvSpPr>
          <p:nvPr/>
        </p:nvSpPr>
        <p:spPr bwMode="auto">
          <a:xfrm>
            <a:off x="4191000" y="4038600"/>
            <a:ext cx="153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Hood part# 504576</a:t>
            </a:r>
          </a:p>
        </p:txBody>
      </p:sp>
      <p:sp>
        <p:nvSpPr>
          <p:cNvPr id="27659" name="Line 14"/>
          <p:cNvSpPr>
            <a:spLocks noChangeShapeType="1"/>
          </p:cNvSpPr>
          <p:nvPr/>
        </p:nvSpPr>
        <p:spPr bwMode="auto">
          <a:xfrm>
            <a:off x="4876800" y="4267200"/>
            <a:ext cx="7620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0" name="Text Box 15"/>
          <p:cNvSpPr txBox="1">
            <a:spLocks noChangeArrowheads="1"/>
          </p:cNvSpPr>
          <p:nvPr/>
        </p:nvSpPr>
        <p:spPr bwMode="auto">
          <a:xfrm>
            <a:off x="7391400" y="5257800"/>
            <a:ext cx="1477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Plug part# 504577</a:t>
            </a:r>
          </a:p>
        </p:txBody>
      </p:sp>
      <p:sp>
        <p:nvSpPr>
          <p:cNvPr id="27661" name="Line 16"/>
          <p:cNvSpPr>
            <a:spLocks noChangeShapeType="1"/>
          </p:cNvSpPr>
          <p:nvPr/>
        </p:nvSpPr>
        <p:spPr bwMode="auto">
          <a:xfrm flipH="1">
            <a:off x="7010400" y="5410200"/>
            <a:ext cx="381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Text Box 18">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7663" name="Picture 15"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4"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86C193A3-4CCA-495A-99E9-C41918420DFC}" type="datetime1">
              <a:rPr lang="en-US" altLang="en-US" sz="1400" b="0" smtClean="0"/>
              <a:pPr eaLnBrk="1" hangingPunct="1"/>
              <a:t>2/15/2017</a:t>
            </a:fld>
            <a:endParaRPr lang="en-US" altLang="en-US" sz="1400" b="0" smtClean="0"/>
          </a:p>
        </p:txBody>
      </p:sp>
      <p:sp>
        <p:nvSpPr>
          <p:cNvPr id="28675" name="Text Box 5"/>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28676" name="AutoShape 6">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8677" name="AutoShape 7">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8678"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28679" name="Picture 9" descr="rooft-motor-end-sprkt-as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981200"/>
            <a:ext cx="28575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Text Box 10"/>
          <p:cNvSpPr txBox="1">
            <a:spLocks noChangeArrowheads="1"/>
          </p:cNvSpPr>
          <p:nvPr/>
        </p:nvSpPr>
        <p:spPr bwMode="auto">
          <a:xfrm>
            <a:off x="5257800" y="2743200"/>
            <a:ext cx="2824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Double single sprocket part# 552061</a:t>
            </a:r>
          </a:p>
        </p:txBody>
      </p:sp>
      <p:sp>
        <p:nvSpPr>
          <p:cNvPr id="28681" name="Line 11"/>
          <p:cNvSpPr>
            <a:spLocks noChangeShapeType="1"/>
          </p:cNvSpPr>
          <p:nvPr/>
        </p:nvSpPr>
        <p:spPr bwMode="auto">
          <a:xfrm flipH="1">
            <a:off x="4267200" y="2895600"/>
            <a:ext cx="990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2" name="Text Box 12"/>
          <p:cNvSpPr txBox="1">
            <a:spLocks noChangeArrowheads="1"/>
          </p:cNvSpPr>
          <p:nvPr/>
        </p:nvSpPr>
        <p:spPr bwMode="auto">
          <a:xfrm>
            <a:off x="5257800" y="3048000"/>
            <a:ext cx="2012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QD bushing part# 547097</a:t>
            </a:r>
          </a:p>
        </p:txBody>
      </p:sp>
      <p:sp>
        <p:nvSpPr>
          <p:cNvPr id="28683" name="Line 13"/>
          <p:cNvSpPr>
            <a:spLocks noChangeShapeType="1"/>
          </p:cNvSpPr>
          <p:nvPr/>
        </p:nvSpPr>
        <p:spPr bwMode="auto">
          <a:xfrm flipH="1">
            <a:off x="4495800" y="3200400"/>
            <a:ext cx="7620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4" name="Text Box 14"/>
          <p:cNvSpPr txBox="1">
            <a:spLocks noChangeArrowheads="1"/>
          </p:cNvSpPr>
          <p:nvPr/>
        </p:nvSpPr>
        <p:spPr bwMode="auto">
          <a:xfrm>
            <a:off x="2209800" y="6019800"/>
            <a:ext cx="2895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Sprocket part# 549089</a:t>
            </a:r>
          </a:p>
          <a:p>
            <a:pPr algn="just" eaLnBrk="1" hangingPunct="1"/>
            <a:r>
              <a:rPr lang="en-US" altLang="en-US"/>
              <a:t>Qty. 4 per machine on later models</a:t>
            </a:r>
          </a:p>
          <a:p>
            <a:pPr algn="just" eaLnBrk="1" hangingPunct="1"/>
            <a:r>
              <a:rPr lang="en-US" altLang="en-US"/>
              <a:t>Qty. 8 per machine on earlier models </a:t>
            </a:r>
          </a:p>
        </p:txBody>
      </p:sp>
      <p:sp>
        <p:nvSpPr>
          <p:cNvPr id="28685" name="Line 15"/>
          <p:cNvSpPr>
            <a:spLocks noChangeShapeType="1"/>
          </p:cNvSpPr>
          <p:nvPr/>
        </p:nvSpPr>
        <p:spPr bwMode="auto">
          <a:xfrm flipH="1" flipV="1">
            <a:off x="2895600" y="5257800"/>
            <a:ext cx="152400" cy="838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Text Box 17"/>
          <p:cNvSpPr txBox="1">
            <a:spLocks noChangeArrowheads="1"/>
          </p:cNvSpPr>
          <p:nvPr/>
        </p:nvSpPr>
        <p:spPr bwMode="auto">
          <a:xfrm>
            <a:off x="5029200" y="6019800"/>
            <a:ext cx="2895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QD bushing part# 547220</a:t>
            </a:r>
          </a:p>
          <a:p>
            <a:pPr algn="just" eaLnBrk="1" hangingPunct="1"/>
            <a:r>
              <a:rPr lang="en-US" altLang="en-US"/>
              <a:t>Qty. 4 per machine on later models</a:t>
            </a:r>
          </a:p>
          <a:p>
            <a:pPr algn="just" eaLnBrk="1" hangingPunct="1"/>
            <a:r>
              <a:rPr lang="en-US" altLang="en-US"/>
              <a:t>Qty. 8 per machine on earlier models </a:t>
            </a:r>
          </a:p>
        </p:txBody>
      </p:sp>
      <p:sp>
        <p:nvSpPr>
          <p:cNvPr id="28687" name="Line 18"/>
          <p:cNvSpPr>
            <a:spLocks noChangeShapeType="1"/>
          </p:cNvSpPr>
          <p:nvPr/>
        </p:nvSpPr>
        <p:spPr bwMode="auto">
          <a:xfrm flipH="1" flipV="1">
            <a:off x="3276600" y="5562600"/>
            <a:ext cx="28194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8" name="Text Box 19"/>
          <p:cNvSpPr txBox="1">
            <a:spLocks noChangeArrowheads="1"/>
          </p:cNvSpPr>
          <p:nvPr/>
        </p:nvSpPr>
        <p:spPr bwMode="auto">
          <a:xfrm>
            <a:off x="5257800" y="53340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Sprocket part# 558131</a:t>
            </a:r>
          </a:p>
        </p:txBody>
      </p:sp>
      <p:sp>
        <p:nvSpPr>
          <p:cNvPr id="28689" name="Line 20"/>
          <p:cNvSpPr>
            <a:spLocks noChangeShapeType="1"/>
          </p:cNvSpPr>
          <p:nvPr/>
        </p:nvSpPr>
        <p:spPr bwMode="auto">
          <a:xfrm flipH="1" flipV="1">
            <a:off x="3886200" y="5410200"/>
            <a:ext cx="1447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0" name="Text Box 21"/>
          <p:cNvSpPr txBox="1">
            <a:spLocks noChangeArrowheads="1"/>
          </p:cNvSpPr>
          <p:nvPr/>
        </p:nvSpPr>
        <p:spPr bwMode="auto">
          <a:xfrm>
            <a:off x="5257800" y="1828800"/>
            <a:ext cx="3362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Chain part# 554008 sold by the foot, need 9’</a:t>
            </a:r>
          </a:p>
        </p:txBody>
      </p:sp>
      <p:sp>
        <p:nvSpPr>
          <p:cNvPr id="28691" name="Line 22"/>
          <p:cNvSpPr>
            <a:spLocks noChangeShapeType="1"/>
          </p:cNvSpPr>
          <p:nvPr/>
        </p:nvSpPr>
        <p:spPr bwMode="auto">
          <a:xfrm flipH="1">
            <a:off x="4648200" y="1981200"/>
            <a:ext cx="6858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2" name="Text Box 23"/>
          <p:cNvSpPr txBox="1">
            <a:spLocks noChangeArrowheads="1"/>
          </p:cNvSpPr>
          <p:nvPr/>
        </p:nvSpPr>
        <p:spPr bwMode="auto">
          <a:xfrm>
            <a:off x="5257800" y="2057400"/>
            <a:ext cx="221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Connector link part# 554187</a:t>
            </a:r>
          </a:p>
          <a:p>
            <a:pPr algn="just" eaLnBrk="1" hangingPunct="1"/>
            <a:r>
              <a:rPr lang="en-US" altLang="en-US"/>
              <a:t>Off-set link part# 554188</a:t>
            </a:r>
          </a:p>
        </p:txBody>
      </p:sp>
      <p:sp>
        <p:nvSpPr>
          <p:cNvPr id="28693" name="Text Box 24"/>
          <p:cNvSpPr txBox="1">
            <a:spLocks noChangeArrowheads="1"/>
          </p:cNvSpPr>
          <p:nvPr/>
        </p:nvSpPr>
        <p:spPr bwMode="auto">
          <a:xfrm>
            <a:off x="5257800" y="3868738"/>
            <a:ext cx="3405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Chain part# 554008 sold by the foot,  need 8’</a:t>
            </a:r>
          </a:p>
        </p:txBody>
      </p:sp>
      <p:sp>
        <p:nvSpPr>
          <p:cNvPr id="28694" name="Line 25"/>
          <p:cNvSpPr>
            <a:spLocks noChangeShapeType="1"/>
          </p:cNvSpPr>
          <p:nvPr/>
        </p:nvSpPr>
        <p:spPr bwMode="auto">
          <a:xfrm flipH="1">
            <a:off x="4953000" y="4038600"/>
            <a:ext cx="3810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5" name="Text Box 26"/>
          <p:cNvSpPr txBox="1">
            <a:spLocks noChangeArrowheads="1"/>
          </p:cNvSpPr>
          <p:nvPr/>
        </p:nvSpPr>
        <p:spPr bwMode="auto">
          <a:xfrm>
            <a:off x="5257800" y="4038600"/>
            <a:ext cx="221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Connector link part# 554187</a:t>
            </a:r>
          </a:p>
          <a:p>
            <a:pPr algn="just" eaLnBrk="1" hangingPunct="1"/>
            <a:r>
              <a:rPr lang="en-US" altLang="en-US"/>
              <a:t>Offset link part# 554188</a:t>
            </a:r>
          </a:p>
        </p:txBody>
      </p:sp>
      <p:sp>
        <p:nvSpPr>
          <p:cNvPr id="28696" name="Text Box 29"/>
          <p:cNvSpPr txBox="1">
            <a:spLocks noChangeArrowheads="1"/>
          </p:cNvSpPr>
          <p:nvPr/>
        </p:nvSpPr>
        <p:spPr bwMode="auto">
          <a:xfrm>
            <a:off x="5334000" y="4724400"/>
            <a:ext cx="171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Bearing part# 419136</a:t>
            </a:r>
          </a:p>
        </p:txBody>
      </p:sp>
      <p:sp>
        <p:nvSpPr>
          <p:cNvPr id="28697" name="Line 30"/>
          <p:cNvSpPr>
            <a:spLocks noChangeShapeType="1"/>
          </p:cNvSpPr>
          <p:nvPr/>
        </p:nvSpPr>
        <p:spPr bwMode="auto">
          <a:xfrm flipH="1" flipV="1">
            <a:off x="4495800" y="4724400"/>
            <a:ext cx="9144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98" name="Text Box 32">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8699" name="Picture 27"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0"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F600813-3783-4381-B838-EA1C17B7C355}" type="datetime1">
              <a:rPr lang="en-US" altLang="en-US" sz="1400" b="0" smtClean="0"/>
              <a:pPr eaLnBrk="1" hangingPunct="1"/>
              <a:t>2/15/2017</a:t>
            </a:fld>
            <a:endParaRPr lang="en-US" altLang="en-US" sz="1400" b="0" smtClean="0"/>
          </a:p>
        </p:txBody>
      </p:sp>
      <p:sp>
        <p:nvSpPr>
          <p:cNvPr id="29699"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2970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29701" name="AutoShape 6">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29702" name="AutoShape 7">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29703" name="AutoShape 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29704" name="Picture 9" descr="rooft-sprkt-ass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752600"/>
            <a:ext cx="28575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Text Box 10"/>
          <p:cNvSpPr txBox="1">
            <a:spLocks noChangeArrowheads="1"/>
          </p:cNvSpPr>
          <p:nvPr/>
        </p:nvSpPr>
        <p:spPr bwMode="auto">
          <a:xfrm>
            <a:off x="5334000" y="3200400"/>
            <a:ext cx="33623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Chain part# 554008 sold by the foot, need 8’</a:t>
            </a:r>
          </a:p>
        </p:txBody>
      </p:sp>
      <p:sp>
        <p:nvSpPr>
          <p:cNvPr id="29706" name="Text Box 11"/>
          <p:cNvSpPr txBox="1">
            <a:spLocks noChangeArrowheads="1"/>
          </p:cNvSpPr>
          <p:nvPr/>
        </p:nvSpPr>
        <p:spPr bwMode="auto">
          <a:xfrm>
            <a:off x="5334000" y="3429000"/>
            <a:ext cx="2214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Connector link part# 554187</a:t>
            </a:r>
          </a:p>
          <a:p>
            <a:pPr algn="just" eaLnBrk="1" hangingPunct="1"/>
            <a:r>
              <a:rPr lang="en-US" altLang="en-US"/>
              <a:t>Offset link part# 554188</a:t>
            </a:r>
          </a:p>
        </p:txBody>
      </p:sp>
      <p:sp>
        <p:nvSpPr>
          <p:cNvPr id="29707" name="Line 12"/>
          <p:cNvSpPr>
            <a:spLocks noChangeShapeType="1"/>
          </p:cNvSpPr>
          <p:nvPr/>
        </p:nvSpPr>
        <p:spPr bwMode="auto">
          <a:xfrm flipH="1">
            <a:off x="5105400" y="3352800"/>
            <a:ext cx="304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08" name="Text Box 13"/>
          <p:cNvSpPr txBox="1">
            <a:spLocks noChangeArrowheads="1"/>
          </p:cNvSpPr>
          <p:nvPr/>
        </p:nvSpPr>
        <p:spPr bwMode="auto">
          <a:xfrm>
            <a:off x="5334000" y="23622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Sprocket part# 549061</a:t>
            </a:r>
          </a:p>
        </p:txBody>
      </p:sp>
      <p:sp>
        <p:nvSpPr>
          <p:cNvPr id="29709" name="Line 14"/>
          <p:cNvSpPr>
            <a:spLocks noChangeShapeType="1"/>
          </p:cNvSpPr>
          <p:nvPr/>
        </p:nvSpPr>
        <p:spPr bwMode="auto">
          <a:xfrm flipH="1">
            <a:off x="4572000" y="2514600"/>
            <a:ext cx="838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0" name="Text Box 15"/>
          <p:cNvSpPr txBox="1">
            <a:spLocks noChangeArrowheads="1"/>
          </p:cNvSpPr>
          <p:nvPr/>
        </p:nvSpPr>
        <p:spPr bwMode="auto">
          <a:xfrm>
            <a:off x="2209800" y="5410200"/>
            <a:ext cx="2895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Sprocket part# 549089</a:t>
            </a:r>
          </a:p>
          <a:p>
            <a:pPr algn="just" eaLnBrk="1" hangingPunct="1"/>
            <a:r>
              <a:rPr lang="en-US" altLang="en-US"/>
              <a:t>Qty. 4 per machine on later models</a:t>
            </a:r>
          </a:p>
          <a:p>
            <a:pPr algn="just" eaLnBrk="1" hangingPunct="1"/>
            <a:r>
              <a:rPr lang="en-US" altLang="en-US"/>
              <a:t>Qty. 8 per machine on earlier models </a:t>
            </a:r>
          </a:p>
        </p:txBody>
      </p:sp>
      <p:sp>
        <p:nvSpPr>
          <p:cNvPr id="29711" name="Text Box 16"/>
          <p:cNvSpPr txBox="1">
            <a:spLocks noChangeArrowheads="1"/>
          </p:cNvSpPr>
          <p:nvPr/>
        </p:nvSpPr>
        <p:spPr bwMode="auto">
          <a:xfrm>
            <a:off x="5181600" y="5334000"/>
            <a:ext cx="2895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QD bushing part# 547220</a:t>
            </a:r>
          </a:p>
          <a:p>
            <a:pPr algn="just" eaLnBrk="1" hangingPunct="1"/>
            <a:r>
              <a:rPr lang="en-US" altLang="en-US"/>
              <a:t>Qty. 4 per machine on later models</a:t>
            </a:r>
          </a:p>
          <a:p>
            <a:pPr algn="just" eaLnBrk="1" hangingPunct="1"/>
            <a:r>
              <a:rPr lang="en-US" altLang="en-US"/>
              <a:t>Qty. 8 per machine on earlier models </a:t>
            </a:r>
          </a:p>
        </p:txBody>
      </p:sp>
      <p:sp>
        <p:nvSpPr>
          <p:cNvPr id="29712" name="Text Box 17"/>
          <p:cNvSpPr txBox="1">
            <a:spLocks noChangeArrowheads="1"/>
          </p:cNvSpPr>
          <p:nvPr/>
        </p:nvSpPr>
        <p:spPr bwMode="auto">
          <a:xfrm>
            <a:off x="5410200" y="48768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Sprocket part# 558131</a:t>
            </a:r>
          </a:p>
        </p:txBody>
      </p:sp>
      <p:sp>
        <p:nvSpPr>
          <p:cNvPr id="29713" name="Line 18"/>
          <p:cNvSpPr>
            <a:spLocks noChangeShapeType="1"/>
          </p:cNvSpPr>
          <p:nvPr/>
        </p:nvSpPr>
        <p:spPr bwMode="auto">
          <a:xfrm flipV="1">
            <a:off x="2438400" y="4343400"/>
            <a:ext cx="3810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4" name="Line 19"/>
          <p:cNvSpPr>
            <a:spLocks noChangeShapeType="1"/>
          </p:cNvSpPr>
          <p:nvPr/>
        </p:nvSpPr>
        <p:spPr bwMode="auto">
          <a:xfrm flipH="1" flipV="1">
            <a:off x="2971800" y="4724400"/>
            <a:ext cx="22860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5" name="Line 20"/>
          <p:cNvSpPr>
            <a:spLocks noChangeShapeType="1"/>
          </p:cNvSpPr>
          <p:nvPr/>
        </p:nvSpPr>
        <p:spPr bwMode="auto">
          <a:xfrm flipH="1" flipV="1">
            <a:off x="4038600" y="4724400"/>
            <a:ext cx="14478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6" name="Text Box 23"/>
          <p:cNvSpPr txBox="1">
            <a:spLocks noChangeArrowheads="1"/>
          </p:cNvSpPr>
          <p:nvPr/>
        </p:nvSpPr>
        <p:spPr bwMode="auto">
          <a:xfrm>
            <a:off x="5334000" y="3962400"/>
            <a:ext cx="17129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Bearing part# 419136</a:t>
            </a:r>
          </a:p>
        </p:txBody>
      </p:sp>
      <p:sp>
        <p:nvSpPr>
          <p:cNvPr id="29717" name="Line 24"/>
          <p:cNvSpPr>
            <a:spLocks noChangeShapeType="1"/>
          </p:cNvSpPr>
          <p:nvPr/>
        </p:nvSpPr>
        <p:spPr bwMode="auto">
          <a:xfrm flipH="1">
            <a:off x="3124200" y="4114800"/>
            <a:ext cx="22860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718" name="Text Box 26">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29719" name="Picture 23"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20"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076CA043-DA1C-42BC-ADF8-0FD14536E84D}" type="datetime1">
              <a:rPr lang="en-US" altLang="en-US" sz="1400" b="0" smtClean="0"/>
              <a:pPr eaLnBrk="1" hangingPunct="1"/>
              <a:t>2/15/2017</a:t>
            </a:fld>
            <a:endParaRPr lang="en-US" altLang="en-US" sz="1400" b="0" smtClean="0"/>
          </a:p>
        </p:txBody>
      </p:sp>
      <p:pic>
        <p:nvPicPr>
          <p:cNvPr id="30723" name="Picture 4" descr="motor-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362200"/>
            <a:ext cx="19446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timing-gear-encoder-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3048000"/>
            <a:ext cx="812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6400800" y="1676400"/>
            <a:ext cx="22907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Gear belt pulley part# 531070</a:t>
            </a:r>
          </a:p>
        </p:txBody>
      </p:sp>
      <p:sp>
        <p:nvSpPr>
          <p:cNvPr id="30726" name="Line 7"/>
          <p:cNvSpPr>
            <a:spLocks noChangeShapeType="1"/>
          </p:cNvSpPr>
          <p:nvPr/>
        </p:nvSpPr>
        <p:spPr bwMode="auto">
          <a:xfrm flipH="1">
            <a:off x="5105400" y="1828800"/>
            <a:ext cx="1371600" cy="1295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7" name="Text Box 8"/>
          <p:cNvSpPr txBox="1">
            <a:spLocks noChangeArrowheads="1"/>
          </p:cNvSpPr>
          <p:nvPr/>
        </p:nvSpPr>
        <p:spPr bwMode="auto">
          <a:xfrm>
            <a:off x="6657975" y="2667000"/>
            <a:ext cx="248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Gear belt pulley modified for </a:t>
            </a:r>
          </a:p>
          <a:p>
            <a:pPr algn="just" eaLnBrk="1" hangingPunct="1"/>
            <a:r>
              <a:rPr lang="en-US" altLang="en-US"/>
              <a:t>the motion detector part# 63728</a:t>
            </a:r>
          </a:p>
        </p:txBody>
      </p:sp>
      <p:sp>
        <p:nvSpPr>
          <p:cNvPr id="30728" name="Line 9"/>
          <p:cNvSpPr>
            <a:spLocks noChangeShapeType="1"/>
          </p:cNvSpPr>
          <p:nvPr/>
        </p:nvSpPr>
        <p:spPr bwMode="auto">
          <a:xfrm flipH="1">
            <a:off x="8077200" y="3124200"/>
            <a:ext cx="2286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29" name="Text Box 10"/>
          <p:cNvSpPr txBox="1">
            <a:spLocks noChangeArrowheads="1"/>
          </p:cNvSpPr>
          <p:nvPr/>
        </p:nvSpPr>
        <p:spPr bwMode="auto">
          <a:xfrm>
            <a:off x="2667000" y="54864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Sprocket part# 549088</a:t>
            </a:r>
          </a:p>
        </p:txBody>
      </p:sp>
      <p:sp>
        <p:nvSpPr>
          <p:cNvPr id="30730" name="Line 11"/>
          <p:cNvSpPr>
            <a:spLocks noChangeShapeType="1"/>
          </p:cNvSpPr>
          <p:nvPr/>
        </p:nvSpPr>
        <p:spPr bwMode="auto">
          <a:xfrm flipV="1">
            <a:off x="3657600" y="3810000"/>
            <a:ext cx="99060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1" name="Text Box 12"/>
          <p:cNvSpPr txBox="1">
            <a:spLocks noChangeArrowheads="1"/>
          </p:cNvSpPr>
          <p:nvPr/>
        </p:nvSpPr>
        <p:spPr bwMode="auto">
          <a:xfrm>
            <a:off x="2209800" y="3581400"/>
            <a:ext cx="2012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QD bushing part# 547125</a:t>
            </a:r>
          </a:p>
        </p:txBody>
      </p:sp>
      <p:sp>
        <p:nvSpPr>
          <p:cNvPr id="30732" name="Line 13"/>
          <p:cNvSpPr>
            <a:spLocks noChangeShapeType="1"/>
          </p:cNvSpPr>
          <p:nvPr/>
        </p:nvSpPr>
        <p:spPr bwMode="auto">
          <a:xfrm flipV="1">
            <a:off x="3505200" y="3505200"/>
            <a:ext cx="10668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3" name="Text Box 14"/>
          <p:cNvSpPr txBox="1">
            <a:spLocks noChangeArrowheads="1"/>
          </p:cNvSpPr>
          <p:nvPr/>
        </p:nvSpPr>
        <p:spPr bwMode="auto">
          <a:xfrm>
            <a:off x="6705600" y="4191000"/>
            <a:ext cx="1962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Timing belt part# 530024</a:t>
            </a:r>
          </a:p>
        </p:txBody>
      </p:sp>
      <p:sp>
        <p:nvSpPr>
          <p:cNvPr id="30734" name="Line 15"/>
          <p:cNvSpPr>
            <a:spLocks noChangeShapeType="1"/>
          </p:cNvSpPr>
          <p:nvPr/>
        </p:nvSpPr>
        <p:spPr bwMode="auto">
          <a:xfrm flipH="1" flipV="1">
            <a:off x="5715000" y="3733800"/>
            <a:ext cx="1066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735" name="Text Box 16"/>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0736" name="AutoShape 17">
            <a:hlinkClick r:id="rId5"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0737" name="AutoShape 1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0738" name="AutoShape 19">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0739" name="AutoShape 20">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30740" name="Text Box 24">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0741" name="Picture 21"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2"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4253FC3-60A5-4BD4-874D-85D639012DBB}" type="datetime1">
              <a:rPr lang="en-US" altLang="en-US" sz="1400" b="0" smtClean="0"/>
              <a:pPr eaLnBrk="1" hangingPunct="1"/>
              <a:t>2/15/2017</a:t>
            </a:fld>
            <a:endParaRPr lang="en-US" altLang="en-US" sz="1400" b="0" smtClean="0"/>
          </a:p>
        </p:txBody>
      </p:sp>
      <p:pic>
        <p:nvPicPr>
          <p:cNvPr id="4099" name="Picture 4" descr="fixture-st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724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485" name="Picture 5"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6" name="Text Box 6"/>
          <p:cNvSpPr txBox="1">
            <a:spLocks noChangeArrowheads="1"/>
          </p:cNvSpPr>
          <p:nvPr/>
        </p:nvSpPr>
        <p:spPr bwMode="auto">
          <a:xfrm>
            <a:off x="2365375" y="5257800"/>
            <a:ext cx="6684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Once you find the part number you need, click on the Web site link.</a:t>
            </a:r>
          </a:p>
        </p:txBody>
      </p:sp>
      <p:sp>
        <p:nvSpPr>
          <p:cNvPr id="276487" name="AutoShape 7"/>
          <p:cNvSpPr>
            <a:spLocks noChangeArrowheads="1"/>
          </p:cNvSpPr>
          <p:nvPr/>
        </p:nvSpPr>
        <p:spPr bwMode="auto">
          <a:xfrm rot="-3476558">
            <a:off x="3117057" y="44267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103" name="Text Box 8"/>
          <p:cNvSpPr txBox="1">
            <a:spLocks noChangeArrowheads="1"/>
          </p:cNvSpPr>
          <p:nvPr/>
        </p:nvSpPr>
        <p:spPr bwMode="auto">
          <a:xfrm>
            <a:off x="3225800" y="457200"/>
            <a:ext cx="53165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a:t>How to Get to the </a:t>
            </a:r>
            <a:r>
              <a:rPr lang="en-US" altLang="en-US" sz="3200" i="1"/>
              <a:t>eStore</a:t>
            </a:r>
            <a:r>
              <a:rPr lang="en-US" altLang="en-US" sz="2800" b="0" i="1"/>
              <a:t>™</a:t>
            </a:r>
            <a:r>
              <a:rPr lang="en-US" altLang="en-US"/>
              <a:t> </a:t>
            </a:r>
          </a:p>
        </p:txBody>
      </p:sp>
      <p:sp>
        <p:nvSpPr>
          <p:cNvPr id="4104" name="Text Box 9"/>
          <p:cNvSpPr txBox="1">
            <a:spLocks noChangeArrowheads="1"/>
          </p:cNvSpPr>
          <p:nvPr/>
        </p:nvSpPr>
        <p:spPr bwMode="auto">
          <a:xfrm rot="1898387">
            <a:off x="5562600" y="2590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solidFill>
                  <a:schemeClr val="folHlink"/>
                </a:solidFill>
              </a:rPr>
              <a:t>Example </a:t>
            </a:r>
          </a:p>
        </p:txBody>
      </p:sp>
      <p:pic>
        <p:nvPicPr>
          <p:cNvPr id="4105" name="Picture 8" descr="MiTek3.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4107" name="Text Box 15">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276486"/>
                                        </p:tgtEl>
                                        <p:attrNameLst>
                                          <p:attrName>style.visibility</p:attrName>
                                        </p:attrNameLst>
                                      </p:cBhvr>
                                      <p:to>
                                        <p:strVal val="visible"/>
                                      </p:to>
                                    </p:set>
                                    <p:anim calcmode="discrete" valueType="clr">
                                      <p:cBhvr override="childStyle">
                                        <p:cTn id="7" dur="80"/>
                                        <p:tgtEl>
                                          <p:spTgt spid="276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486"/>
                                        </p:tgtEl>
                                        <p:attrNameLst>
                                          <p:attrName>fillcolor</p:attrName>
                                        </p:attrNameLst>
                                      </p:cBhvr>
                                      <p:tavLst>
                                        <p:tav tm="0">
                                          <p:val>
                                            <p:clrVal>
                                              <a:schemeClr val="accent2"/>
                                            </p:clrVal>
                                          </p:val>
                                        </p:tav>
                                        <p:tav tm="50000">
                                          <p:val>
                                            <p:clrVal>
                                              <a:schemeClr val="hlink"/>
                                            </p:clrVal>
                                          </p:val>
                                        </p:tav>
                                      </p:tavLst>
                                    </p:anim>
                                    <p:set>
                                      <p:cBhvr>
                                        <p:cTn id="9" dur="80"/>
                                        <p:tgtEl>
                                          <p:spTgt spid="276486"/>
                                        </p:tgtEl>
                                        <p:attrNameLst>
                                          <p:attrName>fill.type</p:attrName>
                                        </p:attrNameLst>
                                      </p:cBhvr>
                                      <p:to>
                                        <p:strVal val="solid"/>
                                      </p:to>
                                    </p:set>
                                  </p:childTnLst>
                                </p:cTn>
                              </p:par>
                            </p:childTnLst>
                          </p:cTn>
                        </p:par>
                        <p:par>
                          <p:cTn id="10" fill="hold" nodeType="afterGroup">
                            <p:stCondLst>
                              <p:cond delay="2700"/>
                            </p:stCondLst>
                            <p:childTnLst>
                              <p:par>
                                <p:cTn id="11" presetID="1" presetClass="entr" presetSubtype="0" fill="hold" grpId="0" nodeType="afterEffect">
                                  <p:stCondLst>
                                    <p:cond delay="1000"/>
                                  </p:stCondLst>
                                  <p:childTnLst>
                                    <p:set>
                                      <p:cBhvr>
                                        <p:cTn id="12" dur="1" fill="hold">
                                          <p:stCondLst>
                                            <p:cond delay="0"/>
                                          </p:stCondLst>
                                        </p:cTn>
                                        <p:tgtEl>
                                          <p:spTgt spid="276487"/>
                                        </p:tgtEl>
                                        <p:attrNameLst>
                                          <p:attrName>style.visibility</p:attrName>
                                        </p:attrNameLst>
                                      </p:cBhvr>
                                      <p:to>
                                        <p:strVal val="visible"/>
                                      </p:to>
                                    </p:set>
                                  </p:childTnLst>
                                </p:cTn>
                              </p:par>
                            </p:childTnLst>
                          </p:cTn>
                        </p:par>
                        <p:par>
                          <p:cTn id="13" fill="hold" nodeType="afterGroup">
                            <p:stCondLst>
                              <p:cond delay="3700"/>
                            </p:stCondLst>
                            <p:childTnLst>
                              <p:par>
                                <p:cTn id="14" presetID="1" presetClass="entr" presetSubtype="0" fill="hold" nodeType="afterEffect">
                                  <p:stCondLst>
                                    <p:cond delay="500"/>
                                  </p:stCondLst>
                                  <p:childTnLst>
                                    <p:set>
                                      <p:cBhvr>
                                        <p:cTn id="15"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6" grpId="0"/>
      <p:bldP spid="2764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84358A7-05A2-40A6-982F-4227A4E230D4}" type="datetime1">
              <a:rPr lang="en-US" altLang="en-US" sz="1400" b="0" smtClean="0"/>
              <a:pPr eaLnBrk="1" hangingPunct="1"/>
              <a:t>2/15/2017</a:t>
            </a:fld>
            <a:endParaRPr lang="en-US" altLang="en-US" sz="1400" b="0" smtClean="0"/>
          </a:p>
        </p:txBody>
      </p:sp>
      <p:sp>
        <p:nvSpPr>
          <p:cNvPr id="31747"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174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1749"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1750"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1751"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1752" name="Picture 11" descr="guide-wheel-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226695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2"/>
          <p:cNvSpPr txBox="1">
            <a:spLocks noChangeArrowheads="1"/>
          </p:cNvSpPr>
          <p:nvPr/>
        </p:nvSpPr>
        <p:spPr bwMode="auto">
          <a:xfrm>
            <a:off x="4953000" y="2743200"/>
            <a:ext cx="3011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Guide wheel weldment part# 63706-501</a:t>
            </a:r>
          </a:p>
        </p:txBody>
      </p:sp>
      <p:sp>
        <p:nvSpPr>
          <p:cNvPr id="31754" name="Line 13"/>
          <p:cNvSpPr>
            <a:spLocks noChangeShapeType="1"/>
          </p:cNvSpPr>
          <p:nvPr/>
        </p:nvSpPr>
        <p:spPr bwMode="auto">
          <a:xfrm flipH="1" flipV="1">
            <a:off x="4572000" y="2819400"/>
            <a:ext cx="4572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Text Box 14"/>
          <p:cNvSpPr txBox="1">
            <a:spLocks noChangeArrowheads="1"/>
          </p:cNvSpPr>
          <p:nvPr/>
        </p:nvSpPr>
        <p:spPr bwMode="auto">
          <a:xfrm>
            <a:off x="4953000" y="3048000"/>
            <a:ext cx="2046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Guide wheel part# 580200</a:t>
            </a:r>
          </a:p>
        </p:txBody>
      </p:sp>
      <p:sp>
        <p:nvSpPr>
          <p:cNvPr id="31756" name="Line 15"/>
          <p:cNvSpPr>
            <a:spLocks noChangeShapeType="1"/>
          </p:cNvSpPr>
          <p:nvPr/>
        </p:nvSpPr>
        <p:spPr bwMode="auto">
          <a:xfrm flipH="1">
            <a:off x="4114800" y="3200400"/>
            <a:ext cx="8382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7" name="Text Box 16"/>
          <p:cNvSpPr txBox="1">
            <a:spLocks noChangeArrowheads="1"/>
          </p:cNvSpPr>
          <p:nvPr/>
        </p:nvSpPr>
        <p:spPr bwMode="auto">
          <a:xfrm>
            <a:off x="2636838" y="1709738"/>
            <a:ext cx="223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Guide wheel pin part# 82830</a:t>
            </a:r>
          </a:p>
        </p:txBody>
      </p:sp>
      <p:sp>
        <p:nvSpPr>
          <p:cNvPr id="31758" name="Line 17"/>
          <p:cNvSpPr>
            <a:spLocks noChangeShapeType="1"/>
          </p:cNvSpPr>
          <p:nvPr/>
        </p:nvSpPr>
        <p:spPr bwMode="auto">
          <a:xfrm flipH="1">
            <a:off x="3657600" y="19812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9" name="Text Box 19">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1760" name="Picture 16"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1"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0B5B723-A341-4F95-8751-1578E67806D4}" type="datetime1">
              <a:rPr lang="en-US" altLang="en-US" sz="1400" b="0" smtClean="0"/>
              <a:pPr eaLnBrk="1" hangingPunct="1"/>
              <a:t>2/15/2017</a:t>
            </a:fld>
            <a:endParaRPr lang="en-US" altLang="en-US" sz="1400" b="0" smtClean="0"/>
          </a:p>
        </p:txBody>
      </p:sp>
      <p:sp>
        <p:nvSpPr>
          <p:cNvPr id="32771"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277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2773"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2774"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2775"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2776" name="Picture 11" descr="drive-wheel-assy-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752600"/>
            <a:ext cx="2857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Text Box 12"/>
          <p:cNvSpPr txBox="1">
            <a:spLocks noChangeArrowheads="1"/>
          </p:cNvSpPr>
          <p:nvPr/>
        </p:nvSpPr>
        <p:spPr bwMode="auto">
          <a:xfrm>
            <a:off x="5791200" y="1828800"/>
            <a:ext cx="252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Wheel block complete assembly</a:t>
            </a:r>
          </a:p>
          <a:p>
            <a:pPr algn="just" eaLnBrk="1" hangingPunct="1"/>
            <a:r>
              <a:rPr lang="en-US" altLang="en-US"/>
              <a:t>part# 63735-501</a:t>
            </a:r>
          </a:p>
        </p:txBody>
      </p:sp>
      <p:sp>
        <p:nvSpPr>
          <p:cNvPr id="32778" name="Line 13"/>
          <p:cNvSpPr>
            <a:spLocks noChangeShapeType="1"/>
          </p:cNvSpPr>
          <p:nvPr/>
        </p:nvSpPr>
        <p:spPr bwMode="auto">
          <a:xfrm flipH="1">
            <a:off x="5105400" y="19812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9" name="Text Box 14"/>
          <p:cNvSpPr txBox="1">
            <a:spLocks noChangeArrowheads="1"/>
          </p:cNvSpPr>
          <p:nvPr/>
        </p:nvSpPr>
        <p:spPr bwMode="auto">
          <a:xfrm>
            <a:off x="2286000" y="4572000"/>
            <a:ext cx="3176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Wheel housing opposite side part# 63734</a:t>
            </a:r>
          </a:p>
        </p:txBody>
      </p:sp>
      <p:sp>
        <p:nvSpPr>
          <p:cNvPr id="32780" name="Line 15"/>
          <p:cNvSpPr>
            <a:spLocks noChangeShapeType="1"/>
          </p:cNvSpPr>
          <p:nvPr/>
        </p:nvSpPr>
        <p:spPr bwMode="auto">
          <a:xfrm flipH="1" flipV="1">
            <a:off x="3276600" y="3810000"/>
            <a:ext cx="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1" name="Text Box 16"/>
          <p:cNvSpPr txBox="1">
            <a:spLocks noChangeArrowheads="1"/>
          </p:cNvSpPr>
          <p:nvPr/>
        </p:nvSpPr>
        <p:spPr bwMode="auto">
          <a:xfrm>
            <a:off x="2136775" y="4267200"/>
            <a:ext cx="3829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Wheel housing w/spring this side part# 63775-501 </a:t>
            </a:r>
          </a:p>
        </p:txBody>
      </p:sp>
      <p:sp>
        <p:nvSpPr>
          <p:cNvPr id="32782" name="Text Box 17"/>
          <p:cNvSpPr txBox="1">
            <a:spLocks noChangeArrowheads="1"/>
          </p:cNvSpPr>
          <p:nvPr/>
        </p:nvSpPr>
        <p:spPr bwMode="auto">
          <a:xfrm>
            <a:off x="4648200" y="3962400"/>
            <a:ext cx="25495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Wheel assembly part# 63733-501</a:t>
            </a:r>
          </a:p>
        </p:txBody>
      </p:sp>
      <p:sp>
        <p:nvSpPr>
          <p:cNvPr id="32783" name="Line 18"/>
          <p:cNvSpPr>
            <a:spLocks noChangeShapeType="1"/>
          </p:cNvSpPr>
          <p:nvPr/>
        </p:nvSpPr>
        <p:spPr bwMode="auto">
          <a:xfrm flipH="1" flipV="1">
            <a:off x="4114800" y="4038600"/>
            <a:ext cx="5334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4" name="Text Box 19"/>
          <p:cNvSpPr txBox="1">
            <a:spLocks noChangeArrowheads="1"/>
          </p:cNvSpPr>
          <p:nvPr/>
        </p:nvSpPr>
        <p:spPr bwMode="auto">
          <a:xfrm>
            <a:off x="2362200" y="5029200"/>
            <a:ext cx="3590925"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just" eaLnBrk="1" hangingPunct="1"/>
            <a:r>
              <a:rPr lang="en-US" altLang="en-US"/>
              <a:t>Contents of the internal wheel block assembly:</a:t>
            </a:r>
          </a:p>
          <a:p>
            <a:pPr algn="just" eaLnBrk="1" hangingPunct="1"/>
            <a:r>
              <a:rPr lang="en-US" altLang="en-US"/>
              <a:t>Shaft bearing assembly part# 63705-501</a:t>
            </a:r>
          </a:p>
          <a:p>
            <a:pPr algn="just" eaLnBrk="1" hangingPunct="1"/>
            <a:r>
              <a:rPr lang="en-US" altLang="en-US"/>
              <a:t>Roller bearing part# 415511 Qty. 2</a:t>
            </a:r>
          </a:p>
          <a:p>
            <a:pPr algn="just" eaLnBrk="1" hangingPunct="1"/>
            <a:r>
              <a:rPr lang="en-US" altLang="en-US"/>
              <a:t>Seperable inner ring part# 415512</a:t>
            </a:r>
          </a:p>
          <a:p>
            <a:pPr algn="just" eaLnBrk="1" hangingPunct="1"/>
            <a:r>
              <a:rPr lang="en-US" altLang="en-US"/>
              <a:t>Snap ring part# 379016</a:t>
            </a:r>
          </a:p>
          <a:p>
            <a:pPr algn="just" eaLnBrk="1" hangingPunct="1"/>
            <a:r>
              <a:rPr lang="en-US" altLang="en-US"/>
              <a:t>Grease fitting part# 701003</a:t>
            </a:r>
          </a:p>
          <a:p>
            <a:pPr algn="just" eaLnBrk="1" hangingPunct="1"/>
            <a:r>
              <a:rPr lang="en-US" altLang="en-US"/>
              <a:t>Tie pin part# 63695</a:t>
            </a:r>
          </a:p>
        </p:txBody>
      </p:sp>
      <p:sp>
        <p:nvSpPr>
          <p:cNvPr id="32785" name="Text Box 20"/>
          <p:cNvSpPr txBox="1">
            <a:spLocks noChangeArrowheads="1"/>
          </p:cNvSpPr>
          <p:nvPr/>
        </p:nvSpPr>
        <p:spPr bwMode="auto">
          <a:xfrm>
            <a:off x="2559050" y="6324600"/>
            <a:ext cx="631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Unless the quantity ( Qty. ) is specified, the quantity is 1.</a:t>
            </a:r>
          </a:p>
        </p:txBody>
      </p:sp>
      <p:sp>
        <p:nvSpPr>
          <p:cNvPr id="32786" name="Rectangle 21"/>
          <p:cNvSpPr>
            <a:spLocks noChangeArrowheads="1"/>
          </p:cNvSpPr>
          <p:nvPr/>
        </p:nvSpPr>
        <p:spPr bwMode="auto">
          <a:xfrm rot="5400000">
            <a:off x="4762500" y="2552700"/>
            <a:ext cx="1676400" cy="66294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2787" name="Text Box 25">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2788" name="Picture 20"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9"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48E834D8-78FC-4CC0-BCE1-206A38EB127C}" type="datetime1">
              <a:rPr lang="en-US" altLang="en-US" sz="1400" b="0" smtClean="0"/>
              <a:pPr eaLnBrk="1" hangingPunct="1"/>
              <a:t>2/15/2017</a:t>
            </a:fld>
            <a:endParaRPr lang="en-US" altLang="en-US" sz="1400" b="0" smtClean="0"/>
          </a:p>
        </p:txBody>
      </p:sp>
      <p:sp>
        <p:nvSpPr>
          <p:cNvPr id="33795"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3796"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3797"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3798"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3799"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3800" name="Picture 11" descr="whell-only-assy-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81200"/>
            <a:ext cx="28575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1" name="Text Box 12"/>
          <p:cNvSpPr txBox="1">
            <a:spLocks noChangeArrowheads="1"/>
          </p:cNvSpPr>
          <p:nvPr/>
        </p:nvSpPr>
        <p:spPr bwMode="auto">
          <a:xfrm>
            <a:off x="2930525" y="4525963"/>
            <a:ext cx="2946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Drive wheel assembly part# 63733-501</a:t>
            </a:r>
          </a:p>
        </p:txBody>
      </p:sp>
      <p:sp>
        <p:nvSpPr>
          <p:cNvPr id="33802" name="Line 13"/>
          <p:cNvSpPr>
            <a:spLocks noChangeShapeType="1"/>
          </p:cNvSpPr>
          <p:nvPr/>
        </p:nvSpPr>
        <p:spPr bwMode="auto">
          <a:xfrm flipH="1" flipV="1">
            <a:off x="4267200" y="4038600"/>
            <a:ext cx="228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3" name="Text Box 14"/>
          <p:cNvSpPr txBox="1">
            <a:spLocks noChangeArrowheads="1"/>
          </p:cNvSpPr>
          <p:nvPr/>
        </p:nvSpPr>
        <p:spPr bwMode="auto">
          <a:xfrm>
            <a:off x="2120900" y="1600200"/>
            <a:ext cx="4965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Drive wheel block complete assembly, wheel only part# 65571-501</a:t>
            </a:r>
          </a:p>
        </p:txBody>
      </p:sp>
      <p:sp>
        <p:nvSpPr>
          <p:cNvPr id="33804" name="Line 15"/>
          <p:cNvSpPr>
            <a:spLocks noChangeShapeType="1"/>
          </p:cNvSpPr>
          <p:nvPr/>
        </p:nvSpPr>
        <p:spPr bwMode="auto">
          <a:xfrm>
            <a:off x="4114800" y="1828800"/>
            <a:ext cx="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5" name="Text Box 16"/>
          <p:cNvSpPr txBox="1">
            <a:spLocks noChangeArrowheads="1"/>
          </p:cNvSpPr>
          <p:nvPr/>
        </p:nvSpPr>
        <p:spPr bwMode="auto">
          <a:xfrm>
            <a:off x="1828800" y="5059363"/>
            <a:ext cx="31765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Drive wheel housing part# 63734</a:t>
            </a:r>
          </a:p>
        </p:txBody>
      </p:sp>
      <p:sp>
        <p:nvSpPr>
          <p:cNvPr id="33806" name="Line 17"/>
          <p:cNvSpPr>
            <a:spLocks noChangeShapeType="1"/>
          </p:cNvSpPr>
          <p:nvPr/>
        </p:nvSpPr>
        <p:spPr bwMode="auto">
          <a:xfrm flipH="1" flipV="1">
            <a:off x="2667000" y="2743200"/>
            <a:ext cx="76200" cy="2362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7" name="Text Box 18"/>
          <p:cNvSpPr txBox="1">
            <a:spLocks noChangeArrowheads="1"/>
          </p:cNvSpPr>
          <p:nvPr/>
        </p:nvSpPr>
        <p:spPr bwMode="auto">
          <a:xfrm>
            <a:off x="5089525" y="3886200"/>
            <a:ext cx="3260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Drive wheel housing w/spring part# 63775 </a:t>
            </a:r>
          </a:p>
        </p:txBody>
      </p:sp>
      <p:sp>
        <p:nvSpPr>
          <p:cNvPr id="33808" name="Line 19"/>
          <p:cNvSpPr>
            <a:spLocks noChangeShapeType="1"/>
          </p:cNvSpPr>
          <p:nvPr/>
        </p:nvSpPr>
        <p:spPr bwMode="auto">
          <a:xfrm flipH="1" flipV="1">
            <a:off x="5181600" y="3276600"/>
            <a:ext cx="9906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9" name="Text Box 21">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3810" name="Picture 18"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11"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561B3C8-846D-41A2-9A4E-DB237A0D0526}" type="datetime1">
              <a:rPr lang="en-US" altLang="en-US" sz="1400" b="0" smtClean="0"/>
              <a:pPr eaLnBrk="1" hangingPunct="1"/>
              <a:t>2/15/2017</a:t>
            </a:fld>
            <a:endParaRPr lang="en-US" altLang="en-US" sz="1400" b="0" smtClean="0"/>
          </a:p>
        </p:txBody>
      </p:sp>
      <p:sp>
        <p:nvSpPr>
          <p:cNvPr id="34819"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482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4821"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4822"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4823"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4824" name="Picture 11" descr="bottom-wheel-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905000"/>
            <a:ext cx="28575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12"/>
          <p:cNvSpPr txBox="1">
            <a:spLocks noChangeArrowheads="1"/>
          </p:cNvSpPr>
          <p:nvPr/>
        </p:nvSpPr>
        <p:spPr bwMode="auto">
          <a:xfrm>
            <a:off x="5353050" y="2525713"/>
            <a:ext cx="2011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Drive wheel part# 580194</a:t>
            </a:r>
          </a:p>
        </p:txBody>
      </p:sp>
      <p:sp>
        <p:nvSpPr>
          <p:cNvPr id="34826" name="Line 13"/>
          <p:cNvSpPr>
            <a:spLocks noChangeShapeType="1"/>
          </p:cNvSpPr>
          <p:nvPr/>
        </p:nvSpPr>
        <p:spPr bwMode="auto">
          <a:xfrm flipH="1">
            <a:off x="4800600" y="26670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7" name="Text Box 14"/>
          <p:cNvSpPr txBox="1">
            <a:spLocks noChangeArrowheads="1"/>
          </p:cNvSpPr>
          <p:nvPr/>
        </p:nvSpPr>
        <p:spPr bwMode="auto">
          <a:xfrm>
            <a:off x="5410200" y="3200400"/>
            <a:ext cx="1741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Lock hub part# 82933</a:t>
            </a:r>
          </a:p>
        </p:txBody>
      </p:sp>
      <p:sp>
        <p:nvSpPr>
          <p:cNvPr id="34828" name="Line 15"/>
          <p:cNvSpPr>
            <a:spLocks noChangeShapeType="1"/>
          </p:cNvSpPr>
          <p:nvPr/>
        </p:nvSpPr>
        <p:spPr bwMode="auto">
          <a:xfrm flipH="1">
            <a:off x="4800600" y="33528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Text Box 17">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4830" name="Picture 14"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53749F2-C82F-4710-84AC-7CDC02E87A89}" type="datetime1">
              <a:rPr lang="en-US" altLang="en-US" sz="1400" b="0" smtClean="0"/>
              <a:pPr eaLnBrk="1" hangingPunct="1"/>
              <a:t>2/15/2017</a:t>
            </a:fld>
            <a:endParaRPr lang="en-US" altLang="en-US" sz="1400" b="0" smtClean="0"/>
          </a:p>
        </p:txBody>
      </p:sp>
      <p:sp>
        <p:nvSpPr>
          <p:cNvPr id="35843"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5844"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5845"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5846"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5847"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5848" name="Picture 12" descr="roller-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752600"/>
            <a:ext cx="2857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13"/>
          <p:cNvSpPr txBox="1">
            <a:spLocks noChangeArrowheads="1"/>
          </p:cNvSpPr>
          <p:nvPr/>
        </p:nvSpPr>
        <p:spPr bwMode="auto">
          <a:xfrm>
            <a:off x="5486400" y="1905000"/>
            <a:ext cx="1797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Roller part# 63670-501</a:t>
            </a:r>
          </a:p>
        </p:txBody>
      </p:sp>
      <p:pic>
        <p:nvPicPr>
          <p:cNvPr id="35850" name="Picture 15" descr="take-up-bearing-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124200"/>
            <a:ext cx="10334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 Box 16"/>
          <p:cNvSpPr txBox="1">
            <a:spLocks noChangeArrowheads="1"/>
          </p:cNvSpPr>
          <p:nvPr/>
        </p:nvSpPr>
        <p:spPr bwMode="auto">
          <a:xfrm>
            <a:off x="3895725" y="5443538"/>
            <a:ext cx="3397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Take – up bearing assembly part# 63721-501</a:t>
            </a:r>
          </a:p>
        </p:txBody>
      </p:sp>
      <p:sp>
        <p:nvSpPr>
          <p:cNvPr id="35852" name="Text Box 19">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5853" name="Picture 13"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4"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A28452B4-C884-4B97-A1DB-F933BBE08720}" type="datetime1">
              <a:rPr lang="en-US" altLang="en-US" sz="1400" b="0" smtClean="0"/>
              <a:pPr eaLnBrk="1" hangingPunct="1"/>
              <a:t>2/15/2017</a:t>
            </a:fld>
            <a:endParaRPr lang="en-US" altLang="en-US" sz="1400" b="0" smtClean="0"/>
          </a:p>
        </p:txBody>
      </p:sp>
      <p:sp>
        <p:nvSpPr>
          <p:cNvPr id="36867" name="Text Box 4"/>
          <p:cNvSpPr txBox="1">
            <a:spLocks noChangeArrowheads="1"/>
          </p:cNvSpPr>
          <p:nvPr/>
        </p:nvSpPr>
        <p:spPr bwMode="auto">
          <a:xfrm>
            <a:off x="4343400" y="3810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686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6869"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6870"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6871"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6872" name="Picture 11" descr="bumper-bearing-and-shaft-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981200"/>
            <a:ext cx="2857500"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12"/>
          <p:cNvSpPr txBox="1">
            <a:spLocks noChangeArrowheads="1"/>
          </p:cNvSpPr>
          <p:nvPr/>
        </p:nvSpPr>
        <p:spPr bwMode="auto">
          <a:xfrm>
            <a:off x="6248400" y="2133600"/>
            <a:ext cx="219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Linear bearing part# 416076</a:t>
            </a:r>
          </a:p>
        </p:txBody>
      </p:sp>
      <p:sp>
        <p:nvSpPr>
          <p:cNvPr id="36874" name="Line 13"/>
          <p:cNvSpPr>
            <a:spLocks noChangeShapeType="1"/>
          </p:cNvSpPr>
          <p:nvPr/>
        </p:nvSpPr>
        <p:spPr bwMode="auto">
          <a:xfrm flipH="1">
            <a:off x="5486400" y="2286000"/>
            <a:ext cx="7620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5" name="Text Box 14"/>
          <p:cNvSpPr txBox="1">
            <a:spLocks noChangeArrowheads="1"/>
          </p:cNvSpPr>
          <p:nvPr/>
        </p:nvSpPr>
        <p:spPr bwMode="auto">
          <a:xfrm>
            <a:off x="6248400" y="2743200"/>
            <a:ext cx="2043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shaft part# 63711</a:t>
            </a:r>
          </a:p>
        </p:txBody>
      </p:sp>
      <p:sp>
        <p:nvSpPr>
          <p:cNvPr id="36876" name="Line 15"/>
          <p:cNvSpPr>
            <a:spLocks noChangeShapeType="1"/>
          </p:cNvSpPr>
          <p:nvPr/>
        </p:nvSpPr>
        <p:spPr bwMode="auto">
          <a:xfrm flipH="1" flipV="1">
            <a:off x="4648200" y="2286000"/>
            <a:ext cx="16002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7" name="Text Box 16"/>
          <p:cNvSpPr txBox="1">
            <a:spLocks noChangeArrowheads="1"/>
          </p:cNvSpPr>
          <p:nvPr/>
        </p:nvSpPr>
        <p:spPr bwMode="auto">
          <a:xfrm>
            <a:off x="6019800" y="5334000"/>
            <a:ext cx="2197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Linear bearing part# 416076</a:t>
            </a:r>
          </a:p>
        </p:txBody>
      </p:sp>
      <p:sp>
        <p:nvSpPr>
          <p:cNvPr id="36878" name="Line 17"/>
          <p:cNvSpPr>
            <a:spLocks noChangeShapeType="1"/>
          </p:cNvSpPr>
          <p:nvPr/>
        </p:nvSpPr>
        <p:spPr bwMode="auto">
          <a:xfrm flipH="1">
            <a:off x="5334000" y="5486400"/>
            <a:ext cx="685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Text Box 18"/>
          <p:cNvSpPr txBox="1">
            <a:spLocks noChangeArrowheads="1"/>
          </p:cNvSpPr>
          <p:nvPr/>
        </p:nvSpPr>
        <p:spPr bwMode="auto">
          <a:xfrm>
            <a:off x="6019800" y="5791200"/>
            <a:ext cx="2043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shaft part# 63711</a:t>
            </a:r>
          </a:p>
        </p:txBody>
      </p:sp>
      <p:sp>
        <p:nvSpPr>
          <p:cNvPr id="36880" name="Line 19"/>
          <p:cNvSpPr>
            <a:spLocks noChangeShapeType="1"/>
          </p:cNvSpPr>
          <p:nvPr/>
        </p:nvSpPr>
        <p:spPr bwMode="auto">
          <a:xfrm flipH="1" flipV="1">
            <a:off x="4648200" y="5486400"/>
            <a:ext cx="13716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1" name="Text Box 20"/>
          <p:cNvSpPr txBox="1">
            <a:spLocks noChangeArrowheads="1"/>
          </p:cNvSpPr>
          <p:nvPr/>
        </p:nvSpPr>
        <p:spPr bwMode="auto">
          <a:xfrm>
            <a:off x="6400800" y="3733800"/>
            <a:ext cx="1730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Jam nut part# 361666</a:t>
            </a:r>
          </a:p>
        </p:txBody>
      </p:sp>
      <p:sp>
        <p:nvSpPr>
          <p:cNvPr id="36882" name="Line 21"/>
          <p:cNvSpPr>
            <a:spLocks noChangeShapeType="1"/>
          </p:cNvSpPr>
          <p:nvPr/>
        </p:nvSpPr>
        <p:spPr bwMode="auto">
          <a:xfrm flipH="1" flipV="1">
            <a:off x="2895600" y="2362200"/>
            <a:ext cx="3581400" cy="1524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3" name="Line 22"/>
          <p:cNvSpPr>
            <a:spLocks noChangeShapeType="1"/>
          </p:cNvSpPr>
          <p:nvPr/>
        </p:nvSpPr>
        <p:spPr bwMode="auto">
          <a:xfrm flipH="1">
            <a:off x="2971800" y="3886200"/>
            <a:ext cx="3505200" cy="1600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4" name="Text Box 24">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36885" name="Rectangle 22"/>
          <p:cNvSpPr>
            <a:spLocks noChangeArrowheads="1"/>
          </p:cNvSpPr>
          <p:nvPr/>
        </p:nvSpPr>
        <p:spPr bwMode="auto">
          <a:xfrm>
            <a:off x="2133600" y="838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b="0"/>
              <a:t>Frame #177 and above order the part# in blue or if you have upgraded to a </a:t>
            </a:r>
          </a:p>
          <a:p>
            <a:pPr eaLnBrk="1" hangingPunct="1"/>
            <a:r>
              <a:rPr lang="en-US" altLang="en-US" b="0"/>
              <a:t>SB173KIT-A or SB173KIT-B order the # in blue. It is recommended  if you have not upgraded to do so. </a:t>
            </a:r>
          </a:p>
        </p:txBody>
      </p:sp>
      <p:sp>
        <p:nvSpPr>
          <p:cNvPr id="36886" name="TextBox 23"/>
          <p:cNvSpPr txBox="1">
            <a:spLocks noChangeArrowheads="1"/>
          </p:cNvSpPr>
          <p:nvPr/>
        </p:nvSpPr>
        <p:spPr bwMode="auto">
          <a:xfrm>
            <a:off x="7543800" y="23622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416003</a:t>
            </a:r>
          </a:p>
        </p:txBody>
      </p:sp>
      <p:sp>
        <p:nvSpPr>
          <p:cNvPr id="36887" name="TextBox 24"/>
          <p:cNvSpPr txBox="1">
            <a:spLocks noChangeArrowheads="1"/>
          </p:cNvSpPr>
          <p:nvPr/>
        </p:nvSpPr>
        <p:spPr bwMode="auto">
          <a:xfrm>
            <a:off x="7315200" y="54864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416003</a:t>
            </a:r>
          </a:p>
        </p:txBody>
      </p:sp>
      <p:sp>
        <p:nvSpPr>
          <p:cNvPr id="36888" name="TextBox 25"/>
          <p:cNvSpPr txBox="1">
            <a:spLocks noChangeArrowheads="1"/>
          </p:cNvSpPr>
          <p:nvPr/>
        </p:nvSpPr>
        <p:spPr bwMode="auto">
          <a:xfrm>
            <a:off x="7467600" y="29718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63841</a:t>
            </a:r>
          </a:p>
        </p:txBody>
      </p:sp>
      <p:sp>
        <p:nvSpPr>
          <p:cNvPr id="36889" name="TextBox 26"/>
          <p:cNvSpPr txBox="1">
            <a:spLocks noChangeArrowheads="1"/>
          </p:cNvSpPr>
          <p:nvPr/>
        </p:nvSpPr>
        <p:spPr bwMode="auto">
          <a:xfrm>
            <a:off x="7239000" y="60198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63841</a:t>
            </a:r>
          </a:p>
        </p:txBody>
      </p:sp>
      <p:pic>
        <p:nvPicPr>
          <p:cNvPr id="36890" name="Picture 26"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91"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52BFD034-1E3C-434F-8076-0C1B2FCF8255}" type="datetime1">
              <a:rPr lang="en-US" altLang="en-US" sz="1400" b="0" smtClean="0"/>
              <a:pPr eaLnBrk="1" hangingPunct="1"/>
              <a:t>2/15/2017</a:t>
            </a:fld>
            <a:endParaRPr lang="en-US" altLang="en-US" sz="1400" b="0" smtClean="0"/>
          </a:p>
        </p:txBody>
      </p:sp>
      <p:sp>
        <p:nvSpPr>
          <p:cNvPr id="37891" name="Text Box 4"/>
          <p:cNvSpPr txBox="1">
            <a:spLocks noChangeArrowheads="1"/>
          </p:cNvSpPr>
          <p:nvPr/>
        </p:nvSpPr>
        <p:spPr bwMode="auto">
          <a:xfrm>
            <a:off x="4343400" y="4572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789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7893"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7894"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7895"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7896" name="Picture 11" descr="bumper-pivot-arm-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905000"/>
            <a:ext cx="2320925"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7" name="Text Box 12"/>
          <p:cNvSpPr txBox="1">
            <a:spLocks noChangeArrowheads="1"/>
          </p:cNvSpPr>
          <p:nvPr/>
        </p:nvSpPr>
        <p:spPr bwMode="auto">
          <a:xfrm>
            <a:off x="6324600" y="1524000"/>
            <a:ext cx="2668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pivot arm part# 63715-501</a:t>
            </a:r>
          </a:p>
        </p:txBody>
      </p:sp>
      <p:sp>
        <p:nvSpPr>
          <p:cNvPr id="37898" name="Line 13"/>
          <p:cNvSpPr>
            <a:spLocks noChangeShapeType="1"/>
          </p:cNvSpPr>
          <p:nvPr/>
        </p:nvSpPr>
        <p:spPr bwMode="auto">
          <a:xfrm flipH="1">
            <a:off x="5410200" y="1752600"/>
            <a:ext cx="16002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899" name="Text Box 14"/>
          <p:cNvSpPr txBox="1">
            <a:spLocks noChangeArrowheads="1"/>
          </p:cNvSpPr>
          <p:nvPr/>
        </p:nvSpPr>
        <p:spPr bwMode="auto">
          <a:xfrm>
            <a:off x="2057400" y="2743200"/>
            <a:ext cx="22463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Rubber washer part# 379801</a:t>
            </a:r>
          </a:p>
        </p:txBody>
      </p:sp>
      <p:sp>
        <p:nvSpPr>
          <p:cNvPr id="37900" name="Line 15"/>
          <p:cNvSpPr>
            <a:spLocks noChangeShapeType="1"/>
          </p:cNvSpPr>
          <p:nvPr/>
        </p:nvSpPr>
        <p:spPr bwMode="auto">
          <a:xfrm flipV="1">
            <a:off x="3505200" y="2286000"/>
            <a:ext cx="7620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1" name="Text Box 16"/>
          <p:cNvSpPr txBox="1">
            <a:spLocks noChangeArrowheads="1"/>
          </p:cNvSpPr>
          <p:nvPr/>
        </p:nvSpPr>
        <p:spPr bwMode="auto">
          <a:xfrm>
            <a:off x="2133600" y="4267200"/>
            <a:ext cx="19764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Shaft collar part# 541274</a:t>
            </a:r>
          </a:p>
        </p:txBody>
      </p:sp>
      <p:sp>
        <p:nvSpPr>
          <p:cNvPr id="37902" name="Line 17"/>
          <p:cNvSpPr>
            <a:spLocks noChangeShapeType="1"/>
          </p:cNvSpPr>
          <p:nvPr/>
        </p:nvSpPr>
        <p:spPr bwMode="auto">
          <a:xfrm flipV="1">
            <a:off x="3886200" y="2514600"/>
            <a:ext cx="533400" cy="1752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3" name="Text Box 18"/>
          <p:cNvSpPr txBox="1">
            <a:spLocks noChangeArrowheads="1"/>
          </p:cNvSpPr>
          <p:nvPr/>
        </p:nvSpPr>
        <p:spPr bwMode="auto">
          <a:xfrm>
            <a:off x="2209800" y="1600200"/>
            <a:ext cx="213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Shoulder bolt part# 328077</a:t>
            </a:r>
          </a:p>
        </p:txBody>
      </p:sp>
      <p:sp>
        <p:nvSpPr>
          <p:cNvPr id="37904" name="Line 19"/>
          <p:cNvSpPr>
            <a:spLocks noChangeShapeType="1"/>
          </p:cNvSpPr>
          <p:nvPr/>
        </p:nvSpPr>
        <p:spPr bwMode="auto">
          <a:xfrm>
            <a:off x="4267200" y="17526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5" name="Text Box 20"/>
          <p:cNvSpPr txBox="1">
            <a:spLocks noChangeArrowheads="1"/>
          </p:cNvSpPr>
          <p:nvPr/>
        </p:nvSpPr>
        <p:spPr bwMode="auto">
          <a:xfrm>
            <a:off x="2057400" y="1905000"/>
            <a:ext cx="2300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Bronze bushing part# 405549</a:t>
            </a:r>
          </a:p>
        </p:txBody>
      </p:sp>
      <p:sp>
        <p:nvSpPr>
          <p:cNvPr id="37906" name="Line 21"/>
          <p:cNvSpPr>
            <a:spLocks noChangeShapeType="1"/>
          </p:cNvSpPr>
          <p:nvPr/>
        </p:nvSpPr>
        <p:spPr bwMode="auto">
          <a:xfrm>
            <a:off x="4267200" y="2057400"/>
            <a:ext cx="228600" cy="76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07" name="Text Box 22"/>
          <p:cNvSpPr txBox="1">
            <a:spLocks noChangeArrowheads="1"/>
          </p:cNvSpPr>
          <p:nvPr/>
        </p:nvSpPr>
        <p:spPr bwMode="auto">
          <a:xfrm>
            <a:off x="4495800" y="5867400"/>
            <a:ext cx="23002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Bronze bushing part# 405549</a:t>
            </a:r>
          </a:p>
        </p:txBody>
      </p:sp>
      <p:sp>
        <p:nvSpPr>
          <p:cNvPr id="37908" name="Text Box 23"/>
          <p:cNvSpPr txBox="1">
            <a:spLocks noChangeArrowheads="1"/>
          </p:cNvSpPr>
          <p:nvPr/>
        </p:nvSpPr>
        <p:spPr bwMode="auto">
          <a:xfrm>
            <a:off x="6781800" y="5867400"/>
            <a:ext cx="2132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Shoulder bolt part# 328079</a:t>
            </a:r>
          </a:p>
        </p:txBody>
      </p:sp>
      <p:sp>
        <p:nvSpPr>
          <p:cNvPr id="37909" name="Line 24"/>
          <p:cNvSpPr>
            <a:spLocks noChangeShapeType="1"/>
          </p:cNvSpPr>
          <p:nvPr/>
        </p:nvSpPr>
        <p:spPr bwMode="auto">
          <a:xfrm flipH="1" flipV="1">
            <a:off x="6324600" y="5257800"/>
            <a:ext cx="16764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0" name="Line 25"/>
          <p:cNvSpPr>
            <a:spLocks noChangeShapeType="1"/>
          </p:cNvSpPr>
          <p:nvPr/>
        </p:nvSpPr>
        <p:spPr bwMode="auto">
          <a:xfrm flipV="1">
            <a:off x="5867400" y="5257800"/>
            <a:ext cx="304800" cy="609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1" name="Text Box 26"/>
          <p:cNvSpPr txBox="1">
            <a:spLocks noChangeArrowheads="1"/>
          </p:cNvSpPr>
          <p:nvPr/>
        </p:nvSpPr>
        <p:spPr bwMode="auto">
          <a:xfrm>
            <a:off x="6813550" y="4724400"/>
            <a:ext cx="23304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Slide arm bracket part# 63714</a:t>
            </a:r>
          </a:p>
        </p:txBody>
      </p:sp>
      <p:sp>
        <p:nvSpPr>
          <p:cNvPr id="37912" name="Line 27"/>
          <p:cNvSpPr>
            <a:spLocks noChangeShapeType="1"/>
          </p:cNvSpPr>
          <p:nvPr/>
        </p:nvSpPr>
        <p:spPr bwMode="auto">
          <a:xfrm flipH="1">
            <a:off x="6553200" y="4876800"/>
            <a:ext cx="3048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3" name="Text Box 28"/>
          <p:cNvSpPr txBox="1">
            <a:spLocks noChangeArrowheads="1"/>
          </p:cNvSpPr>
          <p:nvPr/>
        </p:nvSpPr>
        <p:spPr bwMode="auto">
          <a:xfrm>
            <a:off x="2057400" y="5334000"/>
            <a:ext cx="2384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Extension spring part# 371815</a:t>
            </a:r>
          </a:p>
        </p:txBody>
      </p:sp>
      <p:sp>
        <p:nvSpPr>
          <p:cNvPr id="37914" name="Line 29"/>
          <p:cNvSpPr>
            <a:spLocks noChangeShapeType="1"/>
          </p:cNvSpPr>
          <p:nvPr/>
        </p:nvSpPr>
        <p:spPr bwMode="auto">
          <a:xfrm flipV="1">
            <a:off x="3581400" y="4267200"/>
            <a:ext cx="16764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915" name="Text Box 31">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37916" name="Rectangle 28"/>
          <p:cNvSpPr>
            <a:spLocks noChangeArrowheads="1"/>
          </p:cNvSpPr>
          <p:nvPr/>
        </p:nvSpPr>
        <p:spPr bwMode="auto">
          <a:xfrm>
            <a:off x="2133600" y="838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b="0"/>
              <a:t>Frame #177 and above order the part# in blue or if you have upgraded to a </a:t>
            </a:r>
          </a:p>
          <a:p>
            <a:pPr eaLnBrk="1" hangingPunct="1"/>
            <a:r>
              <a:rPr lang="en-US" altLang="en-US" b="0"/>
              <a:t>SB173KIT-A or SB173KIT-B order the # in blue. It is recommended  if you have not upgraded to do so. </a:t>
            </a:r>
          </a:p>
        </p:txBody>
      </p:sp>
      <p:sp>
        <p:nvSpPr>
          <p:cNvPr id="37917" name="TextBox 31"/>
          <p:cNvSpPr txBox="1">
            <a:spLocks noChangeArrowheads="1"/>
          </p:cNvSpPr>
          <p:nvPr/>
        </p:nvSpPr>
        <p:spPr bwMode="auto">
          <a:xfrm>
            <a:off x="3200400" y="44196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541002</a:t>
            </a:r>
          </a:p>
        </p:txBody>
      </p:sp>
      <p:pic>
        <p:nvPicPr>
          <p:cNvPr id="37918" name="Picture 32" descr="pad copy.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2133600"/>
            <a:ext cx="6524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33" descr="mount bar copy.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2667000"/>
            <a:ext cx="228600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34" descr="stop mount copy.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3505200"/>
            <a:ext cx="431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1" name="TextBox 35"/>
          <p:cNvSpPr txBox="1">
            <a:spLocks noChangeArrowheads="1"/>
          </p:cNvSpPr>
          <p:nvPr/>
        </p:nvSpPr>
        <p:spPr bwMode="auto">
          <a:xfrm>
            <a:off x="7315200" y="21336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Poly pad part# 63842</a:t>
            </a:r>
          </a:p>
        </p:txBody>
      </p:sp>
      <p:sp>
        <p:nvSpPr>
          <p:cNvPr id="37922" name="Rectangle 36"/>
          <p:cNvSpPr>
            <a:spLocks noChangeArrowheads="1"/>
          </p:cNvSpPr>
          <p:nvPr/>
        </p:nvSpPr>
        <p:spPr bwMode="auto">
          <a:xfrm>
            <a:off x="6705600" y="2057400"/>
            <a:ext cx="2438400" cy="2514600"/>
          </a:xfrm>
          <a:prstGeom prst="rect">
            <a:avLst/>
          </a:prstGeom>
          <a:noFill/>
          <a:ln w="28575" algn="ctr">
            <a:solidFill>
              <a:srgbClr val="0070C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7923" name="TextBox 37"/>
          <p:cNvSpPr txBox="1">
            <a:spLocks noChangeArrowheads="1"/>
          </p:cNvSpPr>
          <p:nvPr/>
        </p:nvSpPr>
        <p:spPr bwMode="auto">
          <a:xfrm>
            <a:off x="6715125" y="3124200"/>
            <a:ext cx="24288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Bumper mount part#63852-501</a:t>
            </a:r>
          </a:p>
        </p:txBody>
      </p:sp>
      <p:sp>
        <p:nvSpPr>
          <p:cNvPr id="37924" name="TextBox 38"/>
          <p:cNvSpPr txBox="1">
            <a:spLocks noChangeArrowheads="1"/>
          </p:cNvSpPr>
          <p:nvPr/>
        </p:nvSpPr>
        <p:spPr bwMode="auto">
          <a:xfrm>
            <a:off x="6737350" y="4038600"/>
            <a:ext cx="24066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Return stop mount part#63849</a:t>
            </a:r>
          </a:p>
        </p:txBody>
      </p:sp>
      <p:pic>
        <p:nvPicPr>
          <p:cNvPr id="37925" name="Picture 37" descr="MiTek3.0.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Text Box 4">
            <a:hlinkClick r:id="rId10"/>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8DE2076-BD84-4D7A-BA69-DD4771582EF1}" type="datetime1">
              <a:rPr lang="en-US" altLang="en-US" sz="1400" b="0" smtClean="0"/>
              <a:pPr eaLnBrk="1" hangingPunct="1"/>
              <a:t>2/15/2017</a:t>
            </a:fld>
            <a:endParaRPr lang="en-US" altLang="en-US" sz="1400" b="0" smtClean="0"/>
          </a:p>
        </p:txBody>
      </p:sp>
      <p:sp>
        <p:nvSpPr>
          <p:cNvPr id="38915" name="Text Box 4"/>
          <p:cNvSpPr txBox="1">
            <a:spLocks noChangeArrowheads="1"/>
          </p:cNvSpPr>
          <p:nvPr/>
        </p:nvSpPr>
        <p:spPr bwMode="auto">
          <a:xfrm>
            <a:off x="4343400" y="609600"/>
            <a:ext cx="2674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Mechanical Parts</a:t>
            </a:r>
          </a:p>
        </p:txBody>
      </p:sp>
      <p:sp>
        <p:nvSpPr>
          <p:cNvPr id="38916"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8917" name="AutoShape 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8918"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8919" name="Picture 10" descr="light-beam-mount-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743200"/>
            <a:ext cx="10953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11"/>
          <p:cNvSpPr txBox="1">
            <a:spLocks noChangeArrowheads="1"/>
          </p:cNvSpPr>
          <p:nvPr/>
        </p:nvSpPr>
        <p:spPr bwMode="auto">
          <a:xfrm>
            <a:off x="2209800" y="2209800"/>
            <a:ext cx="2689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Light beam mount part# 63718-002</a:t>
            </a:r>
          </a:p>
        </p:txBody>
      </p:sp>
      <p:pic>
        <p:nvPicPr>
          <p:cNvPr id="38921" name="Picture 12" descr="whole-mach-motor-end-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09800"/>
            <a:ext cx="2857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Oval 13"/>
          <p:cNvSpPr>
            <a:spLocks noChangeArrowheads="1"/>
          </p:cNvSpPr>
          <p:nvPr/>
        </p:nvSpPr>
        <p:spPr bwMode="auto">
          <a:xfrm>
            <a:off x="4572000" y="3048000"/>
            <a:ext cx="2286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8923" name="Line 14"/>
          <p:cNvSpPr>
            <a:spLocks noChangeShapeType="1"/>
          </p:cNvSpPr>
          <p:nvPr/>
        </p:nvSpPr>
        <p:spPr bwMode="auto">
          <a:xfrm flipH="1">
            <a:off x="3505200" y="3352800"/>
            <a:ext cx="1066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8924" name="Picture 15" descr="light-beam-mount-001-roof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0" y="2819400"/>
            <a:ext cx="8683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Text Box 16"/>
          <p:cNvSpPr txBox="1">
            <a:spLocks noChangeArrowheads="1"/>
          </p:cNvSpPr>
          <p:nvPr/>
        </p:nvSpPr>
        <p:spPr bwMode="auto">
          <a:xfrm>
            <a:off x="6454775" y="2209800"/>
            <a:ext cx="2689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Light beam mount part# 63718-001</a:t>
            </a:r>
          </a:p>
        </p:txBody>
      </p:sp>
      <p:sp>
        <p:nvSpPr>
          <p:cNvPr id="38926" name="Oval 17"/>
          <p:cNvSpPr>
            <a:spLocks noChangeArrowheads="1"/>
          </p:cNvSpPr>
          <p:nvPr/>
        </p:nvSpPr>
        <p:spPr bwMode="auto">
          <a:xfrm>
            <a:off x="6400800" y="3200400"/>
            <a:ext cx="2286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8927" name="Line 18"/>
          <p:cNvSpPr>
            <a:spLocks noChangeShapeType="1"/>
          </p:cNvSpPr>
          <p:nvPr/>
        </p:nvSpPr>
        <p:spPr bwMode="auto">
          <a:xfrm>
            <a:off x="6629400" y="3505200"/>
            <a:ext cx="1295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28" name="Text Box 19"/>
          <p:cNvSpPr txBox="1">
            <a:spLocks noChangeArrowheads="1"/>
          </p:cNvSpPr>
          <p:nvPr/>
        </p:nvSpPr>
        <p:spPr bwMode="auto">
          <a:xfrm>
            <a:off x="4724400" y="5638800"/>
            <a:ext cx="2241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Light beam stop part# 63749</a:t>
            </a:r>
          </a:p>
        </p:txBody>
      </p:sp>
      <p:sp>
        <p:nvSpPr>
          <p:cNvPr id="38929" name="Line 20"/>
          <p:cNvSpPr>
            <a:spLocks noChangeShapeType="1"/>
          </p:cNvSpPr>
          <p:nvPr/>
        </p:nvSpPr>
        <p:spPr bwMode="auto">
          <a:xfrm flipH="1">
            <a:off x="2971800" y="5791200"/>
            <a:ext cx="1752600" cy="152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0" name="Line 21"/>
          <p:cNvSpPr>
            <a:spLocks noChangeShapeType="1"/>
          </p:cNvSpPr>
          <p:nvPr/>
        </p:nvSpPr>
        <p:spPr bwMode="auto">
          <a:xfrm>
            <a:off x="6934200" y="5791200"/>
            <a:ext cx="1295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31" name="Text Box 23">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38932" name="Picture 20"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3"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8D8947DD-E77A-4C42-AF9E-9D0DA82131EC}" type="datetime1">
              <a:rPr lang="en-US" altLang="en-US" sz="1400" b="0" smtClean="0"/>
              <a:pPr eaLnBrk="1" hangingPunct="1"/>
              <a:t>2/15/2017</a:t>
            </a:fld>
            <a:endParaRPr lang="en-US" altLang="en-US" sz="1400" b="0" smtClean="0"/>
          </a:p>
        </p:txBody>
      </p:sp>
      <p:sp>
        <p:nvSpPr>
          <p:cNvPr id="39939" name="Text Box 4"/>
          <p:cNvSpPr txBox="1">
            <a:spLocks noChangeArrowheads="1"/>
          </p:cNvSpPr>
          <p:nvPr/>
        </p:nvSpPr>
        <p:spPr bwMode="auto">
          <a:xfrm>
            <a:off x="4114800" y="381000"/>
            <a:ext cx="299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3994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39941"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39942"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39943" name="Picture 10" descr="whole-mach-motor-end-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209800"/>
            <a:ext cx="52578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11"/>
          <p:cNvSpPr txBox="1">
            <a:spLocks noChangeArrowheads="1"/>
          </p:cNvSpPr>
          <p:nvPr/>
        </p:nvSpPr>
        <p:spPr bwMode="auto">
          <a:xfrm>
            <a:off x="3657600" y="1600200"/>
            <a:ext cx="1952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Motor guard part# 63725</a:t>
            </a:r>
          </a:p>
        </p:txBody>
      </p:sp>
      <p:sp>
        <p:nvSpPr>
          <p:cNvPr id="39945" name="Line 12"/>
          <p:cNvSpPr>
            <a:spLocks noChangeShapeType="1"/>
          </p:cNvSpPr>
          <p:nvPr/>
        </p:nvSpPr>
        <p:spPr bwMode="auto">
          <a:xfrm>
            <a:off x="4876800" y="1828800"/>
            <a:ext cx="15240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6" name="Text Box 13"/>
          <p:cNvSpPr txBox="1">
            <a:spLocks noChangeArrowheads="1"/>
          </p:cNvSpPr>
          <p:nvPr/>
        </p:nvSpPr>
        <p:spPr bwMode="auto">
          <a:xfrm>
            <a:off x="6232525" y="1676400"/>
            <a:ext cx="2541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Chain tension cover part# 63769</a:t>
            </a:r>
          </a:p>
        </p:txBody>
      </p:sp>
      <p:sp>
        <p:nvSpPr>
          <p:cNvPr id="39947" name="Line 14"/>
          <p:cNvSpPr>
            <a:spLocks noChangeShapeType="1"/>
          </p:cNvSpPr>
          <p:nvPr/>
        </p:nvSpPr>
        <p:spPr bwMode="auto">
          <a:xfrm flipH="1">
            <a:off x="6934200" y="1905000"/>
            <a:ext cx="685800" cy="1219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48" name="Text Box 15"/>
          <p:cNvSpPr txBox="1">
            <a:spLocks noChangeArrowheads="1"/>
          </p:cNvSpPr>
          <p:nvPr/>
        </p:nvSpPr>
        <p:spPr bwMode="auto">
          <a:xfrm>
            <a:off x="4572000" y="5943600"/>
            <a:ext cx="28844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End guard, drive end part# 63699-501</a:t>
            </a:r>
          </a:p>
        </p:txBody>
      </p:sp>
      <p:sp>
        <p:nvSpPr>
          <p:cNvPr id="39949" name="Line 16"/>
          <p:cNvSpPr>
            <a:spLocks noChangeShapeType="1"/>
          </p:cNvSpPr>
          <p:nvPr/>
        </p:nvSpPr>
        <p:spPr bwMode="auto">
          <a:xfrm flipH="1" flipV="1">
            <a:off x="6248400" y="5257800"/>
            <a:ext cx="762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0" name="Text Box 17"/>
          <p:cNvSpPr txBox="1">
            <a:spLocks noChangeArrowheads="1"/>
          </p:cNvSpPr>
          <p:nvPr/>
        </p:nvSpPr>
        <p:spPr bwMode="auto">
          <a:xfrm>
            <a:off x="5975350" y="6248400"/>
            <a:ext cx="29321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weldment LH part# 63710-502</a:t>
            </a:r>
          </a:p>
        </p:txBody>
      </p:sp>
      <p:sp>
        <p:nvSpPr>
          <p:cNvPr id="39951" name="Line 18"/>
          <p:cNvSpPr>
            <a:spLocks noChangeShapeType="1"/>
          </p:cNvSpPr>
          <p:nvPr/>
        </p:nvSpPr>
        <p:spPr bwMode="auto">
          <a:xfrm flipV="1">
            <a:off x="7620000" y="5181600"/>
            <a:ext cx="45720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2" name="Text Box 19"/>
          <p:cNvSpPr txBox="1">
            <a:spLocks noChangeArrowheads="1"/>
          </p:cNvSpPr>
          <p:nvPr/>
        </p:nvSpPr>
        <p:spPr bwMode="auto">
          <a:xfrm>
            <a:off x="2133600" y="6324600"/>
            <a:ext cx="2686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weldment part# 63710-501</a:t>
            </a:r>
          </a:p>
        </p:txBody>
      </p:sp>
      <p:sp>
        <p:nvSpPr>
          <p:cNvPr id="39953" name="Line 20"/>
          <p:cNvSpPr>
            <a:spLocks noChangeShapeType="1"/>
          </p:cNvSpPr>
          <p:nvPr/>
        </p:nvSpPr>
        <p:spPr bwMode="auto">
          <a:xfrm flipV="1">
            <a:off x="3657600" y="5486400"/>
            <a:ext cx="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9954" name="Text Box 22">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39955" name="Rectangle 20"/>
          <p:cNvSpPr>
            <a:spLocks noChangeArrowheads="1"/>
          </p:cNvSpPr>
          <p:nvPr/>
        </p:nvSpPr>
        <p:spPr bwMode="auto">
          <a:xfrm>
            <a:off x="2133600" y="8382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b="0"/>
              <a:t>Frame #177 and above order the part# in blue or if you have upgraded to a </a:t>
            </a:r>
          </a:p>
          <a:p>
            <a:pPr eaLnBrk="1" hangingPunct="1"/>
            <a:r>
              <a:rPr lang="en-US" altLang="en-US" b="0"/>
              <a:t>SB173KIT-A or SB173KIT-B order the # in blue. It is recommended  if you have not upgraded to do so. </a:t>
            </a:r>
          </a:p>
        </p:txBody>
      </p:sp>
      <p:sp>
        <p:nvSpPr>
          <p:cNvPr id="39956" name="TextBox 21"/>
          <p:cNvSpPr txBox="1">
            <a:spLocks noChangeArrowheads="1"/>
          </p:cNvSpPr>
          <p:nvPr/>
        </p:nvSpPr>
        <p:spPr bwMode="auto">
          <a:xfrm>
            <a:off x="3810000" y="6477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63851</a:t>
            </a:r>
          </a:p>
        </p:txBody>
      </p:sp>
      <p:sp>
        <p:nvSpPr>
          <p:cNvPr id="39957" name="TextBox 22"/>
          <p:cNvSpPr txBox="1">
            <a:spLocks noChangeArrowheads="1"/>
          </p:cNvSpPr>
          <p:nvPr/>
        </p:nvSpPr>
        <p:spPr bwMode="auto">
          <a:xfrm>
            <a:off x="7848600" y="6477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63844</a:t>
            </a:r>
          </a:p>
        </p:txBody>
      </p:sp>
      <p:pic>
        <p:nvPicPr>
          <p:cNvPr id="39958" name="Picture 22"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1195F05-8A7C-4893-84B2-F95A2E71B6AF}" type="datetime1">
              <a:rPr lang="en-US" altLang="en-US" sz="1400" b="0" smtClean="0"/>
              <a:pPr eaLnBrk="1" hangingPunct="1"/>
              <a:t>2/15/2017</a:t>
            </a:fld>
            <a:endParaRPr lang="en-US" altLang="en-US" sz="1400" b="0" smtClean="0"/>
          </a:p>
        </p:txBody>
      </p:sp>
      <p:pic>
        <p:nvPicPr>
          <p:cNvPr id="40963" name="Picture 14" descr="brake-monitor-cover-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438400"/>
            <a:ext cx="28575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4122738" y="557213"/>
            <a:ext cx="299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40965" name="AutoShape 5">
            <a:hlinkClick r:id="rId4"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0966"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0967" name="AutoShape 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0968" name="AutoShape 8">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40969" name="Text Box 12"/>
          <p:cNvSpPr txBox="1">
            <a:spLocks noChangeArrowheads="1"/>
          </p:cNvSpPr>
          <p:nvPr/>
        </p:nvSpPr>
        <p:spPr bwMode="auto">
          <a:xfrm>
            <a:off x="2743200" y="2133600"/>
            <a:ext cx="2844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Brake monitor cover part# 63757-501</a:t>
            </a:r>
          </a:p>
        </p:txBody>
      </p:sp>
      <p:sp>
        <p:nvSpPr>
          <p:cNvPr id="40970" name="Line 13"/>
          <p:cNvSpPr>
            <a:spLocks noChangeShapeType="1"/>
          </p:cNvSpPr>
          <p:nvPr/>
        </p:nvSpPr>
        <p:spPr bwMode="auto">
          <a:xfrm>
            <a:off x="4114800" y="2362200"/>
            <a:ext cx="0" cy="1066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40971" name="Picture 15" descr="wheel-covers-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267200"/>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Text Box 16"/>
          <p:cNvSpPr txBox="1">
            <a:spLocks noChangeArrowheads="1"/>
          </p:cNvSpPr>
          <p:nvPr/>
        </p:nvSpPr>
        <p:spPr bwMode="auto">
          <a:xfrm>
            <a:off x="5791200" y="5867400"/>
            <a:ext cx="24193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Wheel block guard part# 63672</a:t>
            </a:r>
          </a:p>
        </p:txBody>
      </p:sp>
      <p:sp>
        <p:nvSpPr>
          <p:cNvPr id="40973" name="Line 17"/>
          <p:cNvSpPr>
            <a:spLocks noChangeShapeType="1"/>
          </p:cNvSpPr>
          <p:nvPr/>
        </p:nvSpPr>
        <p:spPr bwMode="auto">
          <a:xfrm flipV="1">
            <a:off x="7010400" y="4572000"/>
            <a:ext cx="381000" cy="1371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4" name="Text Box 19">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0975" name="Picture 15"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6"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C2E23E9-0D49-4BAA-8705-FCBABF50F047}" type="datetime1">
              <a:rPr lang="en-US" altLang="en-US" sz="1400" b="0" smtClean="0"/>
              <a:pPr eaLnBrk="1" hangingPunct="1"/>
              <a:t>2/15/2017</a:t>
            </a:fld>
            <a:endParaRPr lang="en-US" altLang="en-US" sz="1400" b="0" smtClean="0"/>
          </a:p>
        </p:txBody>
      </p:sp>
      <p:pic>
        <p:nvPicPr>
          <p:cNvPr id="5123" name="Picture 4" descr="machinery web 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1600200"/>
            <a:ext cx="5181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9" name="Text Box 5"/>
          <p:cNvSpPr txBox="1">
            <a:spLocks noChangeArrowheads="1"/>
          </p:cNvSpPr>
          <p:nvPr/>
        </p:nvSpPr>
        <p:spPr bwMode="auto">
          <a:xfrm>
            <a:off x="2298700" y="5429250"/>
            <a:ext cx="567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This is the Web site. Click on the </a:t>
            </a:r>
            <a:r>
              <a:rPr lang="en-US" altLang="en-US" sz="1800" i="1"/>
              <a:t>Machinery</a:t>
            </a:r>
            <a:r>
              <a:rPr lang="en-US" altLang="en-US" sz="1800"/>
              <a:t> menu.</a:t>
            </a:r>
          </a:p>
        </p:txBody>
      </p:sp>
      <p:sp>
        <p:nvSpPr>
          <p:cNvPr id="277510" name="AutoShape 6"/>
          <p:cNvSpPr>
            <a:spLocks noChangeArrowheads="1"/>
          </p:cNvSpPr>
          <p:nvPr/>
        </p:nvSpPr>
        <p:spPr bwMode="auto">
          <a:xfrm rot="-3476558">
            <a:off x="4488657" y="2216943"/>
            <a:ext cx="228600" cy="366713"/>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277511" name="Picture 7"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9"/>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5128" name="Picture 7" descr="MiTek3.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5130" name="Text Box 15">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277509"/>
                                        </p:tgtEl>
                                        <p:attrNameLst>
                                          <p:attrName>style.visibility</p:attrName>
                                        </p:attrNameLst>
                                      </p:cBhvr>
                                      <p:to>
                                        <p:strVal val="visible"/>
                                      </p:to>
                                    </p:set>
                                    <p:anim calcmode="discrete" valueType="clr">
                                      <p:cBhvr override="childStyle">
                                        <p:cTn id="7" dur="80"/>
                                        <p:tgtEl>
                                          <p:spTgt spid="27750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7509"/>
                                        </p:tgtEl>
                                        <p:attrNameLst>
                                          <p:attrName>fillcolor</p:attrName>
                                        </p:attrNameLst>
                                      </p:cBhvr>
                                      <p:tavLst>
                                        <p:tav tm="0">
                                          <p:val>
                                            <p:clrVal>
                                              <a:schemeClr val="accent2"/>
                                            </p:clrVal>
                                          </p:val>
                                        </p:tav>
                                        <p:tav tm="50000">
                                          <p:val>
                                            <p:clrVal>
                                              <a:schemeClr val="hlink"/>
                                            </p:clrVal>
                                          </p:val>
                                        </p:tav>
                                      </p:tavLst>
                                    </p:anim>
                                    <p:set>
                                      <p:cBhvr>
                                        <p:cTn id="9" dur="80"/>
                                        <p:tgtEl>
                                          <p:spTgt spid="277509"/>
                                        </p:tgtEl>
                                        <p:attrNameLst>
                                          <p:attrName>fill.type</p:attrName>
                                        </p:attrNameLst>
                                      </p:cBhvr>
                                      <p:to>
                                        <p:strVal val="solid"/>
                                      </p:to>
                                    </p:set>
                                  </p:childTnLst>
                                </p:cTn>
                              </p:par>
                            </p:childTnLst>
                          </p:cTn>
                        </p:par>
                        <p:par>
                          <p:cTn id="10" fill="hold" nodeType="afterGroup">
                            <p:stCondLst>
                              <p:cond delay="2180"/>
                            </p:stCondLst>
                            <p:childTnLst>
                              <p:par>
                                <p:cTn id="11" presetID="1" presetClass="entr" presetSubtype="0" fill="hold" grpId="0" nodeType="afterEffect">
                                  <p:stCondLst>
                                    <p:cond delay="1000"/>
                                  </p:stCondLst>
                                  <p:childTnLst>
                                    <p:set>
                                      <p:cBhvr>
                                        <p:cTn id="12" dur="1" fill="hold">
                                          <p:stCondLst>
                                            <p:cond delay="0"/>
                                          </p:stCondLst>
                                        </p:cTn>
                                        <p:tgtEl>
                                          <p:spTgt spid="277510"/>
                                        </p:tgtEl>
                                        <p:attrNameLst>
                                          <p:attrName>style.visibility</p:attrName>
                                        </p:attrNameLst>
                                      </p:cBhvr>
                                      <p:to>
                                        <p:strVal val="visible"/>
                                      </p:to>
                                    </p:set>
                                  </p:childTnLst>
                                </p:cTn>
                              </p:par>
                            </p:childTnLst>
                          </p:cTn>
                        </p:par>
                        <p:par>
                          <p:cTn id="13" fill="hold" nodeType="afterGroup">
                            <p:stCondLst>
                              <p:cond delay="3180"/>
                            </p:stCondLst>
                            <p:childTnLst>
                              <p:par>
                                <p:cTn id="14" presetID="1" presetClass="entr" presetSubtype="0" fill="hold" nodeType="afterEffect">
                                  <p:stCondLst>
                                    <p:cond delay="500"/>
                                  </p:stCondLst>
                                  <p:childTnLst>
                                    <p:set>
                                      <p:cBhvr>
                                        <p:cTn id="15" dur="1" fill="hold">
                                          <p:stCondLst>
                                            <p:cond delay="0"/>
                                          </p:stCondLst>
                                        </p:cTn>
                                        <p:tgtEl>
                                          <p:spTgt spid="2775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9" grpId="0"/>
      <p:bldP spid="2775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F927F05B-9CC0-4407-9ABF-3D6BC9BCDA1D}" type="datetime1">
              <a:rPr lang="en-US" altLang="en-US" sz="1400" b="0" smtClean="0"/>
              <a:pPr eaLnBrk="1" hangingPunct="1"/>
              <a:t>2/15/2017</a:t>
            </a:fld>
            <a:endParaRPr lang="en-US" altLang="en-US" sz="1400" b="0" smtClean="0"/>
          </a:p>
        </p:txBody>
      </p:sp>
      <p:sp>
        <p:nvSpPr>
          <p:cNvPr id="41987" name="Text Box 4"/>
          <p:cNvSpPr txBox="1">
            <a:spLocks noChangeArrowheads="1"/>
          </p:cNvSpPr>
          <p:nvPr/>
        </p:nvSpPr>
        <p:spPr bwMode="auto">
          <a:xfrm>
            <a:off x="4114800" y="381000"/>
            <a:ext cx="299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4198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1989" name="AutoShape 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1990"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41991" name="Picture 10" descr="end-guard-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5334000" cy="297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Text Box 11"/>
          <p:cNvSpPr txBox="1">
            <a:spLocks noChangeArrowheads="1"/>
          </p:cNvSpPr>
          <p:nvPr/>
        </p:nvSpPr>
        <p:spPr bwMode="auto">
          <a:xfrm>
            <a:off x="4495800" y="2590800"/>
            <a:ext cx="212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End guard part# 63771-501</a:t>
            </a:r>
          </a:p>
        </p:txBody>
      </p:sp>
      <p:sp>
        <p:nvSpPr>
          <p:cNvPr id="41993" name="Line 12"/>
          <p:cNvSpPr>
            <a:spLocks noChangeShapeType="1"/>
          </p:cNvSpPr>
          <p:nvPr/>
        </p:nvSpPr>
        <p:spPr bwMode="auto">
          <a:xfrm>
            <a:off x="5486400" y="2819400"/>
            <a:ext cx="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4" name="Text Box 13"/>
          <p:cNvSpPr txBox="1">
            <a:spLocks noChangeArrowheads="1"/>
          </p:cNvSpPr>
          <p:nvPr/>
        </p:nvSpPr>
        <p:spPr bwMode="auto">
          <a:xfrm>
            <a:off x="2209800" y="6324600"/>
            <a:ext cx="2686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weldment part# 63710-501</a:t>
            </a:r>
          </a:p>
        </p:txBody>
      </p:sp>
      <p:sp>
        <p:nvSpPr>
          <p:cNvPr id="41995" name="Line 14"/>
          <p:cNvSpPr>
            <a:spLocks noChangeShapeType="1"/>
          </p:cNvSpPr>
          <p:nvPr/>
        </p:nvSpPr>
        <p:spPr bwMode="auto">
          <a:xfrm flipH="1" flipV="1">
            <a:off x="3276600" y="5410200"/>
            <a:ext cx="4572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6" name="Text Box 15"/>
          <p:cNvSpPr txBox="1">
            <a:spLocks noChangeArrowheads="1"/>
          </p:cNvSpPr>
          <p:nvPr/>
        </p:nvSpPr>
        <p:spPr bwMode="auto">
          <a:xfrm>
            <a:off x="6107113" y="6324600"/>
            <a:ext cx="2974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weldment LH  part# 63710-502</a:t>
            </a:r>
          </a:p>
        </p:txBody>
      </p:sp>
      <p:sp>
        <p:nvSpPr>
          <p:cNvPr id="41997" name="Line 16"/>
          <p:cNvSpPr>
            <a:spLocks noChangeShapeType="1"/>
          </p:cNvSpPr>
          <p:nvPr/>
        </p:nvSpPr>
        <p:spPr bwMode="auto">
          <a:xfrm flipV="1">
            <a:off x="7848600" y="5486400"/>
            <a:ext cx="152400" cy="914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8" name="AutoShape 17">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1999" name="Text Box 19">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
        <p:nvSpPr>
          <p:cNvPr id="42000" name="Rectangle 17"/>
          <p:cNvSpPr>
            <a:spLocks noChangeArrowheads="1"/>
          </p:cNvSpPr>
          <p:nvPr/>
        </p:nvSpPr>
        <p:spPr bwMode="auto">
          <a:xfrm>
            <a:off x="2286000" y="762000"/>
            <a:ext cx="685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b="0"/>
              <a:t>Frame #177 and above order the part# in blue or if you have upgraded to a </a:t>
            </a:r>
          </a:p>
          <a:p>
            <a:pPr eaLnBrk="1" hangingPunct="1"/>
            <a:r>
              <a:rPr lang="en-US" altLang="en-US" b="0"/>
              <a:t>SB173KIT-A or SB173KIT-B order the # in blue. It is recommended  if you have not upgraded to do so. </a:t>
            </a:r>
          </a:p>
        </p:txBody>
      </p:sp>
      <p:sp>
        <p:nvSpPr>
          <p:cNvPr id="42001" name="TextBox 21"/>
          <p:cNvSpPr txBox="1">
            <a:spLocks noChangeArrowheads="1"/>
          </p:cNvSpPr>
          <p:nvPr/>
        </p:nvSpPr>
        <p:spPr bwMode="auto">
          <a:xfrm>
            <a:off x="3810000" y="6477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63851</a:t>
            </a:r>
          </a:p>
        </p:txBody>
      </p:sp>
      <p:sp>
        <p:nvSpPr>
          <p:cNvPr id="42002" name="TextBox 22"/>
          <p:cNvSpPr txBox="1">
            <a:spLocks noChangeArrowheads="1"/>
          </p:cNvSpPr>
          <p:nvPr/>
        </p:nvSpPr>
        <p:spPr bwMode="auto">
          <a:xfrm>
            <a:off x="7924800" y="6477000"/>
            <a:ext cx="1066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rgbClr val="0070C0"/>
                </a:solidFill>
              </a:rPr>
              <a:t>63844</a:t>
            </a:r>
          </a:p>
        </p:txBody>
      </p:sp>
      <p:pic>
        <p:nvPicPr>
          <p:cNvPr id="42003" name="Picture 19"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4"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673DB85-4962-45CD-B0E2-85FD30DE6409}" type="datetime1">
              <a:rPr lang="en-US" altLang="en-US" sz="1400" b="0" smtClean="0"/>
              <a:pPr eaLnBrk="1" hangingPunct="1"/>
              <a:t>2/15/2017</a:t>
            </a:fld>
            <a:endParaRPr lang="en-US" altLang="en-US" sz="1400" b="0" smtClean="0"/>
          </a:p>
        </p:txBody>
      </p:sp>
      <p:pic>
        <p:nvPicPr>
          <p:cNvPr id="43011" name="Picture 5" descr="stand-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3429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left-side-stand-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4191000"/>
            <a:ext cx="13938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right-side-stand-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191000"/>
            <a:ext cx="17145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8"/>
          <p:cNvSpPr txBox="1">
            <a:spLocks noChangeArrowheads="1"/>
          </p:cNvSpPr>
          <p:nvPr/>
        </p:nvSpPr>
        <p:spPr bwMode="auto">
          <a:xfrm>
            <a:off x="2079625" y="3963988"/>
            <a:ext cx="2873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Platform bumper LH part# 63811-501 </a:t>
            </a:r>
          </a:p>
        </p:txBody>
      </p:sp>
      <p:sp>
        <p:nvSpPr>
          <p:cNvPr id="43015" name="Line 9"/>
          <p:cNvSpPr>
            <a:spLocks noChangeShapeType="1"/>
          </p:cNvSpPr>
          <p:nvPr/>
        </p:nvSpPr>
        <p:spPr bwMode="auto">
          <a:xfrm flipH="1">
            <a:off x="2743200" y="4191000"/>
            <a:ext cx="3048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6" name="Text Box 10"/>
          <p:cNvSpPr txBox="1">
            <a:spLocks noChangeArrowheads="1"/>
          </p:cNvSpPr>
          <p:nvPr/>
        </p:nvSpPr>
        <p:spPr bwMode="auto">
          <a:xfrm>
            <a:off x="6334125" y="3886200"/>
            <a:ext cx="2889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Platform bumper RH part# 63810-501 </a:t>
            </a:r>
          </a:p>
        </p:txBody>
      </p:sp>
      <p:sp>
        <p:nvSpPr>
          <p:cNvPr id="43017" name="Line 11"/>
          <p:cNvSpPr>
            <a:spLocks noChangeShapeType="1"/>
          </p:cNvSpPr>
          <p:nvPr/>
        </p:nvSpPr>
        <p:spPr bwMode="auto">
          <a:xfrm>
            <a:off x="7848600" y="4114800"/>
            <a:ext cx="609600" cy="5334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8" name="Text Box 12"/>
          <p:cNvSpPr txBox="1">
            <a:spLocks noChangeArrowheads="1"/>
          </p:cNvSpPr>
          <p:nvPr/>
        </p:nvSpPr>
        <p:spPr bwMode="auto">
          <a:xfrm>
            <a:off x="4267200" y="6002338"/>
            <a:ext cx="2932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Bumper TB weldment part# 63812-501</a:t>
            </a:r>
          </a:p>
        </p:txBody>
      </p:sp>
      <p:sp>
        <p:nvSpPr>
          <p:cNvPr id="43019" name="Line 13"/>
          <p:cNvSpPr>
            <a:spLocks noChangeShapeType="1"/>
          </p:cNvSpPr>
          <p:nvPr/>
        </p:nvSpPr>
        <p:spPr bwMode="auto">
          <a:xfrm flipH="1" flipV="1">
            <a:off x="3505200" y="5334000"/>
            <a:ext cx="1981200" cy="685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0" name="Text Box 14"/>
          <p:cNvSpPr txBox="1">
            <a:spLocks noChangeArrowheads="1"/>
          </p:cNvSpPr>
          <p:nvPr/>
        </p:nvSpPr>
        <p:spPr bwMode="auto">
          <a:xfrm>
            <a:off x="4800600" y="5029200"/>
            <a:ext cx="2020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Locking strip part# 63827</a:t>
            </a:r>
          </a:p>
        </p:txBody>
      </p:sp>
      <p:sp>
        <p:nvSpPr>
          <p:cNvPr id="43021" name="Line 15"/>
          <p:cNvSpPr>
            <a:spLocks noChangeShapeType="1"/>
          </p:cNvSpPr>
          <p:nvPr/>
        </p:nvSpPr>
        <p:spPr bwMode="auto">
          <a:xfrm flipV="1">
            <a:off x="6781800" y="4876800"/>
            <a:ext cx="609600" cy="2286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22" name="Text Box 16"/>
          <p:cNvSpPr txBox="1">
            <a:spLocks noChangeArrowheads="1"/>
          </p:cNvSpPr>
          <p:nvPr/>
        </p:nvSpPr>
        <p:spPr bwMode="auto">
          <a:xfrm>
            <a:off x="4122738" y="557213"/>
            <a:ext cx="299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43023" name="AutoShape 17">
            <a:hlinkClick r:id="rId6"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3024" name="AutoShape 18">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3025" name="AutoShape 19">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43026" name="Text Box 20"/>
          <p:cNvSpPr txBox="1">
            <a:spLocks noChangeArrowheads="1"/>
          </p:cNvSpPr>
          <p:nvPr/>
        </p:nvSpPr>
        <p:spPr bwMode="auto">
          <a:xfrm>
            <a:off x="3810000" y="1524000"/>
            <a:ext cx="3205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Riding platform complete part# 63800-501</a:t>
            </a:r>
          </a:p>
        </p:txBody>
      </p:sp>
      <p:sp>
        <p:nvSpPr>
          <p:cNvPr id="43027" name="AutoShape 23">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3028" name="Text Box 25">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3029" name="Picture 21"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EB910B6-D8C9-4784-A177-AC99C2519B85}" type="datetime1">
              <a:rPr lang="en-US" altLang="en-US" sz="1400" b="0" smtClean="0"/>
              <a:pPr eaLnBrk="1" hangingPunct="1"/>
              <a:t>2/15/2017</a:t>
            </a:fld>
            <a:endParaRPr lang="en-US" altLang="en-US" sz="1400" b="0" smtClean="0"/>
          </a:p>
        </p:txBody>
      </p:sp>
      <p:pic>
        <p:nvPicPr>
          <p:cNvPr id="44035" name="Picture 4" descr="stand-roo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828800"/>
            <a:ext cx="3429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5" descr="v-wheel-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392613"/>
            <a:ext cx="2438400"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Oval 6"/>
          <p:cNvSpPr>
            <a:spLocks noChangeArrowheads="1"/>
          </p:cNvSpPr>
          <p:nvPr/>
        </p:nvSpPr>
        <p:spPr bwMode="auto">
          <a:xfrm>
            <a:off x="6019800" y="3200400"/>
            <a:ext cx="685800" cy="9144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4038" name="Text Box 7"/>
          <p:cNvSpPr txBox="1">
            <a:spLocks noChangeArrowheads="1"/>
          </p:cNvSpPr>
          <p:nvPr/>
        </p:nvSpPr>
        <p:spPr bwMode="auto">
          <a:xfrm>
            <a:off x="6264275" y="5029200"/>
            <a:ext cx="2879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Carriage wheel assembly part# 64515</a:t>
            </a:r>
          </a:p>
        </p:txBody>
      </p:sp>
      <p:sp>
        <p:nvSpPr>
          <p:cNvPr id="44039" name="Line 8"/>
          <p:cNvSpPr>
            <a:spLocks noChangeShapeType="1"/>
          </p:cNvSpPr>
          <p:nvPr/>
        </p:nvSpPr>
        <p:spPr bwMode="auto">
          <a:xfrm flipH="1">
            <a:off x="5791200" y="5105400"/>
            <a:ext cx="5334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9"/>
          <p:cNvSpPr>
            <a:spLocks noChangeShapeType="1"/>
          </p:cNvSpPr>
          <p:nvPr/>
        </p:nvSpPr>
        <p:spPr bwMode="auto">
          <a:xfrm flipH="1">
            <a:off x="5943600" y="4038600"/>
            <a:ext cx="2286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1" name="Text Box 10"/>
          <p:cNvSpPr txBox="1">
            <a:spLocks noChangeArrowheads="1"/>
          </p:cNvSpPr>
          <p:nvPr/>
        </p:nvSpPr>
        <p:spPr bwMode="auto">
          <a:xfrm>
            <a:off x="4122738" y="557213"/>
            <a:ext cx="299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44042" name="AutoShape 11">
            <a:hlinkClick r:id="rId5"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4043" name="AutoShape 12">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4044" name="AutoShape 13">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44045" name="AutoShape 16">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4046" name="Text Box 18">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4047" name="Picture 15"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49B7387C-0AEE-42D8-A5D2-1CF5CC22D63B}" type="datetime1">
              <a:rPr lang="en-US" altLang="en-US" sz="1400" b="0" smtClean="0"/>
              <a:pPr eaLnBrk="1" hangingPunct="1"/>
              <a:t>2/15/2017</a:t>
            </a:fld>
            <a:endParaRPr lang="en-US" altLang="en-US" sz="1400" b="0" smtClean="0"/>
          </a:p>
        </p:txBody>
      </p:sp>
      <p:sp>
        <p:nvSpPr>
          <p:cNvPr id="45059" name="Text Box 4"/>
          <p:cNvSpPr txBox="1">
            <a:spLocks noChangeArrowheads="1"/>
          </p:cNvSpPr>
          <p:nvPr/>
        </p:nvSpPr>
        <p:spPr bwMode="auto">
          <a:xfrm>
            <a:off x="4122738" y="557213"/>
            <a:ext cx="2995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Guards and Covers</a:t>
            </a:r>
          </a:p>
        </p:txBody>
      </p:sp>
      <p:sp>
        <p:nvSpPr>
          <p:cNvPr id="45060"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5061" name="AutoShape 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5062"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45063" name="Picture 10" descr="top-covers-roof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124200"/>
            <a:ext cx="61341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Text Box 11"/>
          <p:cNvSpPr txBox="1">
            <a:spLocks noChangeArrowheads="1"/>
          </p:cNvSpPr>
          <p:nvPr/>
        </p:nvSpPr>
        <p:spPr bwMode="auto">
          <a:xfrm>
            <a:off x="4648200" y="2590800"/>
            <a:ext cx="18938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Top guards part# 63709</a:t>
            </a:r>
          </a:p>
        </p:txBody>
      </p:sp>
      <p:sp>
        <p:nvSpPr>
          <p:cNvPr id="45065" name="Text Box 13">
            <a:hlinkClick r:id="rId5"/>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5066" name="Picture 10"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7"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DFF7CA72-C666-4F0A-B5DF-023FECF07B6F}" type="datetime1">
              <a:rPr lang="en-US" altLang="en-US" sz="1400" b="0" smtClean="0"/>
              <a:pPr eaLnBrk="1" hangingPunct="1"/>
              <a:t>2/15/2017</a:t>
            </a:fld>
            <a:endParaRPr lang="en-US" altLang="en-US" sz="1400" b="0" smtClean="0"/>
          </a:p>
        </p:txBody>
      </p:sp>
      <p:sp>
        <p:nvSpPr>
          <p:cNvPr id="46083" name="Text Box 4"/>
          <p:cNvSpPr txBox="1">
            <a:spLocks noChangeArrowheads="1"/>
          </p:cNvSpPr>
          <p:nvPr/>
        </p:nvSpPr>
        <p:spPr bwMode="auto">
          <a:xfrm>
            <a:off x="4646613" y="633413"/>
            <a:ext cx="223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Safety Labels </a:t>
            </a:r>
          </a:p>
        </p:txBody>
      </p:sp>
      <p:sp>
        <p:nvSpPr>
          <p:cNvPr id="46084"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6085"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46086" name="Picture 11" descr="691518-safety-lab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49530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 Box 12"/>
          <p:cNvSpPr txBox="1">
            <a:spLocks noChangeArrowheads="1"/>
          </p:cNvSpPr>
          <p:nvPr/>
        </p:nvSpPr>
        <p:spPr bwMode="auto">
          <a:xfrm>
            <a:off x="4114800" y="17526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691518</a:t>
            </a:r>
          </a:p>
        </p:txBody>
      </p:sp>
      <p:sp>
        <p:nvSpPr>
          <p:cNvPr id="46088" name="Text Box 14"/>
          <p:cNvSpPr txBox="1">
            <a:spLocks noChangeArrowheads="1"/>
          </p:cNvSpPr>
          <p:nvPr/>
        </p:nvSpPr>
        <p:spPr bwMode="auto">
          <a:xfrm>
            <a:off x="4191000" y="38862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691523</a:t>
            </a:r>
          </a:p>
        </p:txBody>
      </p:sp>
      <p:pic>
        <p:nvPicPr>
          <p:cNvPr id="46089" name="Picture 15" descr="6915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2133600"/>
            <a:ext cx="13890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Text Box 16"/>
          <p:cNvSpPr txBox="1">
            <a:spLocks noChangeArrowheads="1"/>
          </p:cNvSpPr>
          <p:nvPr/>
        </p:nvSpPr>
        <p:spPr bwMode="auto">
          <a:xfrm>
            <a:off x="7467600" y="17526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691522</a:t>
            </a:r>
          </a:p>
        </p:txBody>
      </p:sp>
      <p:pic>
        <p:nvPicPr>
          <p:cNvPr id="46091" name="Picture 17" descr="6915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191000"/>
            <a:ext cx="5029200"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2" name="AutoShape 18">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6093" name="Text Box 20">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6094" name="Picture 14" descr="MiTek3.0.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5" name="Text Box 4">
            <a:hlinkClick r:id="rId9"/>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64524597-5285-4C71-B361-7C7117E88670}" type="datetime1">
              <a:rPr lang="en-US" altLang="en-US" sz="1400" b="0" smtClean="0"/>
              <a:pPr eaLnBrk="1" hangingPunct="1"/>
              <a:t>2/15/2017</a:t>
            </a:fld>
            <a:endParaRPr lang="en-US" altLang="en-US" sz="1400" b="0" smtClean="0"/>
          </a:p>
        </p:txBody>
      </p:sp>
      <p:sp>
        <p:nvSpPr>
          <p:cNvPr id="47107" name="Text Box 4"/>
          <p:cNvSpPr txBox="1">
            <a:spLocks noChangeArrowheads="1"/>
          </p:cNvSpPr>
          <p:nvPr/>
        </p:nvSpPr>
        <p:spPr bwMode="auto">
          <a:xfrm>
            <a:off x="4646613" y="633413"/>
            <a:ext cx="223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Safety Labels </a:t>
            </a:r>
          </a:p>
        </p:txBody>
      </p:sp>
      <p:sp>
        <p:nvSpPr>
          <p:cNvPr id="47108"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7109" name="AutoShape 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7110" name="AutoShape 7">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47111" name="Picture 10" descr="6915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133600"/>
            <a:ext cx="525780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Text Box 11"/>
          <p:cNvSpPr txBox="1">
            <a:spLocks noChangeArrowheads="1"/>
          </p:cNvSpPr>
          <p:nvPr/>
        </p:nvSpPr>
        <p:spPr bwMode="auto">
          <a:xfrm>
            <a:off x="4267200" y="17526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691507</a:t>
            </a:r>
          </a:p>
        </p:txBody>
      </p:sp>
      <p:pic>
        <p:nvPicPr>
          <p:cNvPr id="47113" name="Picture 12" descr="6915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43400"/>
            <a:ext cx="5257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Text Box 13"/>
          <p:cNvSpPr txBox="1">
            <a:spLocks noChangeArrowheads="1"/>
          </p:cNvSpPr>
          <p:nvPr/>
        </p:nvSpPr>
        <p:spPr bwMode="auto">
          <a:xfrm>
            <a:off x="4267200" y="39624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691509</a:t>
            </a:r>
          </a:p>
        </p:txBody>
      </p:sp>
      <p:sp>
        <p:nvSpPr>
          <p:cNvPr id="47115" name="AutoShape 15">
            <a:hlinkClick r:id="" action="ppaction://hlinkshowjump?jump=nextslide" highlightClick="1"/>
          </p:cNvPr>
          <p:cNvSpPr>
            <a:spLocks noChangeArrowheads="1"/>
          </p:cNvSpPr>
          <p:nvPr/>
        </p:nvSpPr>
        <p:spPr bwMode="auto">
          <a:xfrm>
            <a:off x="1066800" y="2438400"/>
            <a:ext cx="762000"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47116" name="Text Box 17">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7117" name="Picture 13"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8E08A61-702F-4068-A7E4-77C1079E9208}" type="datetime1">
              <a:rPr lang="en-US" altLang="en-US" sz="1400" b="0" smtClean="0"/>
              <a:pPr eaLnBrk="1" hangingPunct="1"/>
              <a:t>2/15/2017</a:t>
            </a:fld>
            <a:endParaRPr lang="en-US" altLang="en-US" sz="1400" b="0" smtClean="0"/>
          </a:p>
        </p:txBody>
      </p:sp>
      <p:sp>
        <p:nvSpPr>
          <p:cNvPr id="48131" name="Text Box 4"/>
          <p:cNvSpPr txBox="1">
            <a:spLocks noChangeArrowheads="1"/>
          </p:cNvSpPr>
          <p:nvPr/>
        </p:nvSpPr>
        <p:spPr bwMode="auto">
          <a:xfrm>
            <a:off x="4646613" y="633413"/>
            <a:ext cx="2233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Safety Labels </a:t>
            </a:r>
          </a:p>
        </p:txBody>
      </p:sp>
      <p:sp>
        <p:nvSpPr>
          <p:cNvPr id="48132"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48133" name="AutoShape 6">
            <a:hlinkClick r:id="" action="ppaction://hlinkshowjump?jump=previousslide" highlightClick="1"/>
          </p:cNvPr>
          <p:cNvSpPr>
            <a:spLocks noChangeArrowheads="1"/>
          </p:cNvSpPr>
          <p:nvPr/>
        </p:nvSpPr>
        <p:spPr bwMode="auto">
          <a:xfrm>
            <a:off x="228600" y="2438400"/>
            <a:ext cx="762000" cy="509588"/>
          </a:xfrm>
          <a:prstGeom prst="actionButtonBackPrevious">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pic>
        <p:nvPicPr>
          <p:cNvPr id="48134" name="Picture 9" descr="6915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828800"/>
            <a:ext cx="6057900"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 Box 10"/>
          <p:cNvSpPr txBox="1">
            <a:spLocks noChangeArrowheads="1"/>
          </p:cNvSpPr>
          <p:nvPr/>
        </p:nvSpPr>
        <p:spPr bwMode="auto">
          <a:xfrm>
            <a:off x="4635500" y="1557338"/>
            <a:ext cx="1111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691528</a:t>
            </a:r>
          </a:p>
        </p:txBody>
      </p:sp>
      <p:sp>
        <p:nvSpPr>
          <p:cNvPr id="48136" name="AutoShape 11">
            <a:hlinkClick r:id="" action="ppaction://hlinkshowjump?jump=endshow" highlightClick="1"/>
          </p:cNvPr>
          <p:cNvSpPr>
            <a:spLocks noChangeArrowheads="1"/>
          </p:cNvSpPr>
          <p:nvPr/>
        </p:nvSpPr>
        <p:spPr bwMode="auto">
          <a:xfrm>
            <a:off x="533400" y="30480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48137" name="Text Box 13"/>
          <p:cNvSpPr txBox="1">
            <a:spLocks noChangeArrowheads="1"/>
          </p:cNvSpPr>
          <p:nvPr/>
        </p:nvSpPr>
        <p:spPr bwMode="auto">
          <a:xfrm>
            <a:off x="4724400" y="3886200"/>
            <a:ext cx="1111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Part# 691701</a:t>
            </a:r>
          </a:p>
        </p:txBody>
      </p:sp>
      <p:pic>
        <p:nvPicPr>
          <p:cNvPr id="48138" name="Picture 14" descr="6917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4114800"/>
            <a:ext cx="6019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9" name="Text Box 16">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48140" name="Picture 12"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1"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5C76A6D-10E1-47A3-9585-219D0003AAAC}" type="datetime1">
              <a:rPr lang="en-US" altLang="en-US" sz="1400" b="0" smtClean="0"/>
              <a:pPr eaLnBrk="1" hangingPunct="1"/>
              <a:t>2/15/2017</a:t>
            </a:fld>
            <a:endParaRPr lang="en-US" altLang="en-US" sz="1400" b="0" smtClean="0"/>
          </a:p>
        </p:txBody>
      </p:sp>
      <p:sp>
        <p:nvSpPr>
          <p:cNvPr id="278533" name="Text Box 5"/>
          <p:cNvSpPr txBox="1">
            <a:spLocks noChangeArrowheads="1"/>
          </p:cNvSpPr>
          <p:nvPr/>
        </p:nvSpPr>
        <p:spPr bwMode="auto">
          <a:xfrm>
            <a:off x="3657600" y="5807075"/>
            <a:ext cx="365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1800"/>
              <a:t>Click the </a:t>
            </a:r>
            <a:r>
              <a:rPr lang="en-US" altLang="en-US" sz="1800" i="1"/>
              <a:t>Ordering Parts </a:t>
            </a:r>
            <a:r>
              <a:rPr lang="en-US" altLang="en-US" sz="1800"/>
              <a:t>menu, then, click </a:t>
            </a:r>
            <a:r>
              <a:rPr lang="en-US" altLang="en-US" sz="1800" i="1"/>
              <a:t>eStore.</a:t>
            </a:r>
          </a:p>
        </p:txBody>
      </p:sp>
      <p:grpSp>
        <p:nvGrpSpPr>
          <p:cNvPr id="6148" name="Group 11"/>
          <p:cNvGrpSpPr>
            <a:grpSpLocks/>
          </p:cNvGrpSpPr>
          <p:nvPr/>
        </p:nvGrpSpPr>
        <p:grpSpPr bwMode="auto">
          <a:xfrm>
            <a:off x="2286000" y="1600200"/>
            <a:ext cx="6096000" cy="3802063"/>
            <a:chOff x="1440" y="1008"/>
            <a:chExt cx="3840" cy="2395"/>
          </a:xfrm>
        </p:grpSpPr>
        <p:pic>
          <p:nvPicPr>
            <p:cNvPr id="6154" name="Picture 9"/>
            <p:cNvPicPr>
              <a:picLocks noChangeAspect="1" noChangeArrowheads="1"/>
            </p:cNvPicPr>
            <p:nvPr/>
          </p:nvPicPr>
          <p:blipFill>
            <a:blip r:embed="rId3">
              <a:extLst>
                <a:ext uri="{28A0092B-C50C-407E-A947-70E740481C1C}">
                  <a14:useLocalDpi xmlns:a14="http://schemas.microsoft.com/office/drawing/2010/main" val="0"/>
                </a:ext>
              </a:extLst>
            </a:blip>
            <a:srcRect l="15334" t="14201" r="12000" b="32150"/>
            <a:stretch>
              <a:fillRect/>
            </a:stretch>
          </p:blipFill>
          <p:spPr bwMode="auto">
            <a:xfrm>
              <a:off x="1440" y="1008"/>
              <a:ext cx="3840" cy="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sp>
          <p:nvSpPr>
            <p:cNvPr id="6155" name="AutoShape 6"/>
            <p:cNvSpPr>
              <a:spLocks noChangeArrowheads="1"/>
            </p:cNvSpPr>
            <p:nvPr/>
          </p:nvSpPr>
          <p:spPr bwMode="auto">
            <a:xfrm rot="-3476558">
              <a:off x="4316" y="1444"/>
              <a:ext cx="144" cy="231"/>
            </a:xfrm>
            <a:prstGeom prst="upArrow">
              <a:avLst>
                <a:gd name="adj1" fmla="val 50000"/>
                <a:gd name="adj2" fmla="val 40104"/>
              </a:avLst>
            </a:prstGeom>
            <a:solidFill>
              <a:srgbClr val="FFFFFF"/>
            </a:solidFill>
            <a:ln w="12700" algn="ctr">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grpSp>
      <p:pic>
        <p:nvPicPr>
          <p:cNvPr id="278535" name="Picture 7" descr="j017402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715000"/>
            <a:ext cx="1190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10"/>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6151" name="Picture 8" descr="MiTek3.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6153" name="Text Box 15">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ransition advClick="0" advTm="4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78533"/>
                                        </p:tgtEl>
                                        <p:attrNameLst>
                                          <p:attrName>style.visibility</p:attrName>
                                        </p:attrNameLst>
                                      </p:cBhvr>
                                      <p:to>
                                        <p:strVal val="visible"/>
                                      </p:to>
                                    </p:set>
                                    <p:anim calcmode="discrete" valueType="clr">
                                      <p:cBhvr override="childStyle">
                                        <p:cTn id="7" dur="80"/>
                                        <p:tgtEl>
                                          <p:spTgt spid="2785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8533"/>
                                        </p:tgtEl>
                                        <p:attrNameLst>
                                          <p:attrName>fillcolor</p:attrName>
                                        </p:attrNameLst>
                                      </p:cBhvr>
                                      <p:tavLst>
                                        <p:tav tm="0">
                                          <p:val>
                                            <p:clrVal>
                                              <a:schemeClr val="accent2"/>
                                            </p:clrVal>
                                          </p:val>
                                        </p:tav>
                                        <p:tav tm="50000">
                                          <p:val>
                                            <p:clrVal>
                                              <a:schemeClr val="hlink"/>
                                            </p:clrVal>
                                          </p:val>
                                        </p:tav>
                                      </p:tavLst>
                                    </p:anim>
                                    <p:set>
                                      <p:cBhvr>
                                        <p:cTn id="9" dur="80"/>
                                        <p:tgtEl>
                                          <p:spTgt spid="278533"/>
                                        </p:tgtEl>
                                        <p:attrNameLst>
                                          <p:attrName>fill.type</p:attrName>
                                        </p:attrNameLst>
                                      </p:cBhvr>
                                      <p:to>
                                        <p:strVal val="solid"/>
                                      </p:to>
                                    </p:set>
                                  </p:childTnLst>
                                </p:cTn>
                              </p:par>
                            </p:childTnLst>
                          </p:cTn>
                        </p:par>
                        <p:par>
                          <p:cTn id="10" fill="hold" nodeType="afterGroup">
                            <p:stCondLst>
                              <p:cond delay="1760"/>
                            </p:stCondLst>
                            <p:childTnLst>
                              <p:par>
                                <p:cTn id="11" presetID="1" presetClass="entr" presetSubtype="0" fill="hold" nodeType="afterEffect">
                                  <p:stCondLst>
                                    <p:cond delay="500"/>
                                  </p:stCondLst>
                                  <p:childTnLst>
                                    <p:set>
                                      <p:cBhvr>
                                        <p:cTn id="12" dur="1" fill="hold">
                                          <p:stCondLst>
                                            <p:cond delay="0"/>
                                          </p:stCondLst>
                                        </p:cTn>
                                        <p:tgtEl>
                                          <p:spTgt spid="278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CFBA7EB5-0648-4271-AE76-981C1A78F290}" type="datetime1">
              <a:rPr lang="en-US" altLang="en-US" sz="1400" b="0" smtClean="0"/>
              <a:pPr eaLnBrk="1" hangingPunct="1"/>
              <a:t>2/15/2017</a:t>
            </a:fld>
            <a:endParaRPr lang="en-US" altLang="en-US" sz="1400" b="0" smtClean="0"/>
          </a:p>
        </p:txBody>
      </p:sp>
      <p:sp>
        <p:nvSpPr>
          <p:cNvPr id="7171" name="Text Box 5"/>
          <p:cNvSpPr txBox="1">
            <a:spLocks noChangeArrowheads="1"/>
          </p:cNvSpPr>
          <p:nvPr/>
        </p:nvSpPr>
        <p:spPr bwMode="auto">
          <a:xfrm>
            <a:off x="2228850" y="5438775"/>
            <a:ext cx="68389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1800"/>
              <a:t>Enter your </a:t>
            </a:r>
            <a:r>
              <a:rPr lang="en-US" altLang="en-US" sz="1800" i="1"/>
              <a:t>eStore</a:t>
            </a:r>
            <a:r>
              <a:rPr lang="en-US" altLang="en-US" sz="1800"/>
              <a:t> login and password and click </a:t>
            </a:r>
            <a:r>
              <a:rPr lang="en-US" altLang="en-US" sz="1800" i="1"/>
              <a:t>Login</a:t>
            </a:r>
            <a:r>
              <a:rPr lang="en-US" altLang="en-US" sz="1800"/>
              <a:t>.</a:t>
            </a:r>
          </a:p>
          <a:p>
            <a:pPr algn="l" eaLnBrk="1" hangingPunct="1"/>
            <a:endParaRPr lang="en-US" altLang="en-US" sz="1800"/>
          </a:p>
          <a:p>
            <a:pPr algn="l" eaLnBrk="1" hangingPunct="1"/>
            <a:r>
              <a:rPr lang="en-US" altLang="en-US" sz="1800"/>
              <a:t>If you need to register, click the </a:t>
            </a:r>
            <a:r>
              <a:rPr lang="en-US" altLang="en-US" sz="1800" i="1"/>
              <a:t>Click here to register </a:t>
            </a:r>
            <a:r>
              <a:rPr lang="en-US" altLang="en-US" sz="1800"/>
              <a:t>button. </a:t>
            </a:r>
          </a:p>
        </p:txBody>
      </p:sp>
      <p:sp>
        <p:nvSpPr>
          <p:cNvPr id="7172" name="AutoShape 7">
            <a:hlinkClick r:id="rId3" action="ppaction://hlinksldjump" highlightClick="1"/>
          </p:cNvPr>
          <p:cNvSpPr>
            <a:spLocks noChangeArrowheads="1"/>
          </p:cNvSpPr>
          <p:nvPr/>
        </p:nvSpPr>
        <p:spPr bwMode="auto">
          <a:xfrm>
            <a:off x="152400" y="1752600"/>
            <a:ext cx="18288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000"/>
              <a:t>Main Menu</a:t>
            </a:r>
          </a:p>
        </p:txBody>
      </p:sp>
      <p:sp>
        <p:nvSpPr>
          <p:cNvPr id="7173" name="AutoShape 8">
            <a:hlinkClick r:id="" action="ppaction://hlinkshowjump?jump=endshow" highlightClick="1"/>
          </p:cNvPr>
          <p:cNvSpPr>
            <a:spLocks noChangeArrowheads="1"/>
          </p:cNvSpPr>
          <p:nvPr/>
        </p:nvSpPr>
        <p:spPr bwMode="auto">
          <a:xfrm>
            <a:off x="533400" y="25146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7174" name="Text Box 9"/>
          <p:cNvSpPr txBox="1">
            <a:spLocks noChangeArrowheads="1"/>
          </p:cNvSpPr>
          <p:nvPr/>
        </p:nvSpPr>
        <p:spPr bwMode="auto">
          <a:xfrm>
            <a:off x="3424238" y="457200"/>
            <a:ext cx="4918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3200"/>
              <a:t>How to Get to the </a:t>
            </a:r>
            <a:r>
              <a:rPr lang="en-US" altLang="en-US" sz="3200" i="1"/>
              <a:t>eStore</a:t>
            </a:r>
          </a:p>
        </p:txBody>
      </p:sp>
      <p:pic>
        <p:nvPicPr>
          <p:cNvPr id="7175" name="Picture 11"/>
          <p:cNvPicPr>
            <a:picLocks noChangeAspect="1" noChangeArrowheads="1"/>
          </p:cNvPicPr>
          <p:nvPr/>
        </p:nvPicPr>
        <p:blipFill>
          <a:blip r:embed="rId4">
            <a:extLst>
              <a:ext uri="{28A0092B-C50C-407E-A947-70E740481C1C}">
                <a14:useLocalDpi xmlns:a14="http://schemas.microsoft.com/office/drawing/2010/main" val="0"/>
              </a:ext>
            </a:extLst>
          </a:blip>
          <a:srcRect l="14667" t="14201" r="9334" b="30435"/>
          <a:stretch>
            <a:fillRect/>
          </a:stretch>
        </p:blipFill>
        <p:spPr bwMode="auto">
          <a:xfrm>
            <a:off x="2286000" y="1600200"/>
            <a:ext cx="601980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pic>
      <p:pic>
        <p:nvPicPr>
          <p:cNvPr id="7176" name="Picture 7" descr="MiTek3.0.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4">
            <a:hlinkClick r:id="rId6"/>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7178" name="Text Box 15">
            <a:hlinkClick r:id="rId7"/>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B678EFD6-1FFD-4B23-94C8-F760C8CE692A}" type="datetime1">
              <a:rPr lang="en-US" altLang="en-US" sz="1400" b="0" smtClean="0"/>
              <a:pPr eaLnBrk="1" hangingPunct="1"/>
              <a:t>2/15/2017</a:t>
            </a:fld>
            <a:endParaRPr lang="en-US" altLang="en-US" sz="1400" b="0" smtClean="0"/>
          </a:p>
        </p:txBody>
      </p:sp>
      <p:sp>
        <p:nvSpPr>
          <p:cNvPr id="8195" name="AutoShape 4">
            <a:hlinkClick r:id="rId3" action="ppaction://hlinksldjump" highlightClick="1"/>
          </p:cNvPr>
          <p:cNvSpPr>
            <a:spLocks noChangeArrowheads="1"/>
          </p:cNvSpPr>
          <p:nvPr/>
        </p:nvSpPr>
        <p:spPr bwMode="auto">
          <a:xfrm>
            <a:off x="2209800" y="1600200"/>
            <a:ext cx="2516188"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Electrical Parts</a:t>
            </a:r>
          </a:p>
        </p:txBody>
      </p:sp>
      <p:sp>
        <p:nvSpPr>
          <p:cNvPr id="8196" name="AutoShape 5">
            <a:hlinkClick r:id="rId4" action="ppaction://hlinksldjump" highlightClick="1"/>
          </p:cNvPr>
          <p:cNvSpPr>
            <a:spLocks noChangeArrowheads="1"/>
          </p:cNvSpPr>
          <p:nvPr/>
        </p:nvSpPr>
        <p:spPr bwMode="auto">
          <a:xfrm>
            <a:off x="2209800" y="2133600"/>
            <a:ext cx="2514600" cy="419100"/>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Mechanical Parts</a:t>
            </a:r>
            <a:r>
              <a:rPr lang="en-US" altLang="en-US" sz="1800" b="0"/>
              <a:t> </a:t>
            </a:r>
          </a:p>
        </p:txBody>
      </p:sp>
      <p:pic>
        <p:nvPicPr>
          <p:cNvPr id="8197" name="Picture 7" descr="BD18212_"/>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886200"/>
            <a:ext cx="2743200"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8"/>
          <p:cNvSpPr txBox="1">
            <a:spLocks noChangeArrowheads="1"/>
          </p:cNvSpPr>
          <p:nvPr/>
        </p:nvSpPr>
        <p:spPr bwMode="auto">
          <a:xfrm>
            <a:off x="4541838" y="382588"/>
            <a:ext cx="2392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3200"/>
              <a:t>Main Menu</a:t>
            </a:r>
            <a:r>
              <a:rPr lang="en-US" altLang="en-US" sz="3200" b="0"/>
              <a:t> </a:t>
            </a:r>
          </a:p>
        </p:txBody>
      </p:sp>
      <p:grpSp>
        <p:nvGrpSpPr>
          <p:cNvPr id="8199" name="Group 9"/>
          <p:cNvGrpSpPr>
            <a:grpSpLocks/>
          </p:cNvGrpSpPr>
          <p:nvPr/>
        </p:nvGrpSpPr>
        <p:grpSpPr bwMode="auto">
          <a:xfrm>
            <a:off x="4267200" y="914400"/>
            <a:ext cx="3182938" cy="476250"/>
            <a:chOff x="2688" y="563"/>
            <a:chExt cx="2005" cy="300"/>
          </a:xfrm>
        </p:grpSpPr>
        <p:sp>
          <p:nvSpPr>
            <p:cNvPr id="8224" name="Text Box 10"/>
            <p:cNvSpPr txBox="1">
              <a:spLocks noChangeArrowheads="1"/>
            </p:cNvSpPr>
            <p:nvPr/>
          </p:nvSpPr>
          <p:spPr bwMode="auto">
            <a:xfrm>
              <a:off x="2688" y="575"/>
              <a:ext cx="200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2400" i="1"/>
                <a:t>RoofTracker </a:t>
              </a:r>
              <a:r>
                <a:rPr lang="en-US" altLang="en-US" sz="2400"/>
                <a:t> PARTS</a:t>
              </a:r>
            </a:p>
          </p:txBody>
        </p:sp>
        <p:sp>
          <p:nvSpPr>
            <p:cNvPr id="8225" name="Rectangle 11"/>
            <p:cNvSpPr>
              <a:spLocks noChangeArrowheads="1"/>
            </p:cNvSpPr>
            <p:nvPr/>
          </p:nvSpPr>
          <p:spPr bwMode="auto">
            <a:xfrm>
              <a:off x="3344" y="563"/>
              <a:ext cx="19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endParaRPr lang="en-US" altLang="en-US" b="0"/>
            </a:p>
          </p:txBody>
        </p:sp>
      </p:grpSp>
      <p:sp>
        <p:nvSpPr>
          <p:cNvPr id="8200" name="AutoShape 12">
            <a:hlinkClick r:id="" action="ppaction://hlinkshowjump?jump=endshow" highlightClick="1"/>
          </p:cNvPr>
          <p:cNvSpPr>
            <a:spLocks noChangeArrowheads="1"/>
          </p:cNvSpPr>
          <p:nvPr/>
        </p:nvSpPr>
        <p:spPr bwMode="auto">
          <a:xfrm>
            <a:off x="533400" y="2362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sp>
        <p:nvSpPr>
          <p:cNvPr id="8201" name="Text Box 13">
            <a:hlinkClick r:id="rId6"/>
          </p:cNvPr>
          <p:cNvSpPr txBox="1">
            <a:spLocks noChangeArrowheads="1"/>
          </p:cNvSpPr>
          <p:nvPr/>
        </p:nvSpPr>
        <p:spPr bwMode="auto">
          <a:xfrm>
            <a:off x="6400800" y="5818188"/>
            <a:ext cx="1925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sz="1400"/>
              <a:t>mitekparts@mii.com</a:t>
            </a:r>
          </a:p>
        </p:txBody>
      </p:sp>
      <p:sp>
        <p:nvSpPr>
          <p:cNvPr id="8202" name="AutoShape 14">
            <a:hlinkClick r:id="rId7" action="ppaction://hlinksldjump" highlightClick="1"/>
          </p:cNvPr>
          <p:cNvSpPr>
            <a:spLocks noChangeArrowheads="1"/>
          </p:cNvSpPr>
          <p:nvPr/>
        </p:nvSpPr>
        <p:spPr bwMode="auto">
          <a:xfrm>
            <a:off x="152400" y="1600200"/>
            <a:ext cx="1828800" cy="661988"/>
          </a:xfrm>
          <a:prstGeom prst="actionButtonBlank">
            <a:avLst/>
          </a:prstGeom>
          <a:solidFill>
            <a:srgbClr val="FFCC00"/>
          </a:solidFill>
          <a:ln w="9525">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Navigating the</a:t>
            </a:r>
          </a:p>
          <a:p>
            <a:pPr eaLnBrk="1" hangingPunct="1"/>
            <a:r>
              <a:rPr lang="en-US" altLang="en-US" sz="1800"/>
              <a:t>CD</a:t>
            </a:r>
          </a:p>
        </p:txBody>
      </p:sp>
      <p:sp>
        <p:nvSpPr>
          <p:cNvPr id="8203" name="AutoShape 15">
            <a:hlinkClick r:id="rId8" action="ppaction://hlinksldjump" highlightClick="1"/>
          </p:cNvPr>
          <p:cNvSpPr>
            <a:spLocks noChangeArrowheads="1"/>
          </p:cNvSpPr>
          <p:nvPr/>
        </p:nvSpPr>
        <p:spPr bwMode="auto">
          <a:xfrm>
            <a:off x="2209800" y="3200400"/>
            <a:ext cx="2514600" cy="457200"/>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Safety Labels</a:t>
            </a:r>
          </a:p>
        </p:txBody>
      </p:sp>
      <p:sp>
        <p:nvSpPr>
          <p:cNvPr id="8204" name="Rectangle 16"/>
          <p:cNvSpPr>
            <a:spLocks noChangeArrowheads="1"/>
          </p:cNvSpPr>
          <p:nvPr/>
        </p:nvSpPr>
        <p:spPr bwMode="auto">
          <a:xfrm>
            <a:off x="6019800" y="914400"/>
            <a:ext cx="361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400"/>
              <a:t>™</a:t>
            </a:r>
          </a:p>
        </p:txBody>
      </p:sp>
      <p:sp>
        <p:nvSpPr>
          <p:cNvPr id="8205" name="Text Box 17">
            <a:hlinkClick r:id="rId9"/>
          </p:cNvPr>
          <p:cNvSpPr txBox="1">
            <a:spLocks noChangeArrowheads="1"/>
          </p:cNvSpPr>
          <p:nvPr/>
        </p:nvSpPr>
        <p:spPr bwMode="auto">
          <a:xfrm>
            <a:off x="6397625" y="5257800"/>
            <a:ext cx="274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400"/>
              <a:t>http://www.mii.com/machinery</a:t>
            </a:r>
          </a:p>
        </p:txBody>
      </p:sp>
      <p:sp>
        <p:nvSpPr>
          <p:cNvPr id="8206" name="Text Box 18"/>
          <p:cNvSpPr txBox="1">
            <a:spLocks noChangeArrowheads="1"/>
          </p:cNvSpPr>
          <p:nvPr/>
        </p:nvSpPr>
        <p:spPr bwMode="auto">
          <a:xfrm>
            <a:off x="4724400" y="5181600"/>
            <a:ext cx="1676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algn="l" eaLnBrk="1" hangingPunct="1"/>
            <a:r>
              <a:rPr lang="en-US" altLang="en-US"/>
              <a:t>Click on the one of the links to the right to order your parts from our on-line </a:t>
            </a:r>
            <a:r>
              <a:rPr lang="en-US" altLang="en-US" i="1"/>
              <a:t>eStore</a:t>
            </a:r>
            <a:r>
              <a:rPr lang="en-US" altLang="en-US"/>
              <a:t> or via e-mail.</a:t>
            </a:r>
          </a:p>
        </p:txBody>
      </p:sp>
      <p:grpSp>
        <p:nvGrpSpPr>
          <p:cNvPr id="8207" name="Group 19"/>
          <p:cNvGrpSpPr>
            <a:grpSpLocks/>
          </p:cNvGrpSpPr>
          <p:nvPr/>
        </p:nvGrpSpPr>
        <p:grpSpPr bwMode="auto">
          <a:xfrm>
            <a:off x="5029200" y="4419600"/>
            <a:ext cx="3886200" cy="476250"/>
            <a:chOff x="3216" y="3600"/>
            <a:chExt cx="2448" cy="300"/>
          </a:xfrm>
        </p:grpSpPr>
        <p:pic>
          <p:nvPicPr>
            <p:cNvPr id="8213" name="Picture 20"/>
            <p:cNvPicPr>
              <a:picLocks noChangeAspect="1" noChangeArrowheads="1"/>
            </p:cNvPicPr>
            <p:nvPr/>
          </p:nvPicPr>
          <p:blipFill>
            <a:blip r:embed="rId10">
              <a:extLst>
                <a:ext uri="{28A0092B-C50C-407E-A947-70E740481C1C}">
                  <a14:useLocalDpi xmlns:a14="http://schemas.microsoft.com/office/drawing/2010/main" val="0"/>
                </a:ext>
              </a:extLst>
            </a:blip>
            <a:srcRect l="30298" t="20528" r="18939" b="74637"/>
            <a:stretch>
              <a:fillRect/>
            </a:stretch>
          </p:blipFill>
          <p:spPr bwMode="auto">
            <a:xfrm>
              <a:off x="3216" y="3716"/>
              <a:ext cx="244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4" name="Group 21"/>
            <p:cNvGrpSpPr>
              <a:grpSpLocks/>
            </p:cNvGrpSpPr>
            <p:nvPr/>
          </p:nvGrpSpPr>
          <p:grpSpPr bwMode="auto">
            <a:xfrm>
              <a:off x="3516" y="3600"/>
              <a:ext cx="198" cy="171"/>
              <a:chOff x="900" y="544"/>
              <a:chExt cx="198" cy="171"/>
            </a:xfrm>
          </p:grpSpPr>
          <p:sp>
            <p:nvSpPr>
              <p:cNvPr id="8220" name="AutoShape 22"/>
              <p:cNvSpPr>
                <a:spLocks noChangeArrowheads="1"/>
              </p:cNvSpPr>
              <p:nvPr/>
            </p:nvSpPr>
            <p:spPr bwMode="auto">
              <a:xfrm rot="-8622972">
                <a:off x="964" y="628"/>
                <a:ext cx="134" cy="87"/>
              </a:xfrm>
              <a:prstGeom prst="leftArrow">
                <a:avLst>
                  <a:gd name="adj1" fmla="val 50000"/>
                  <a:gd name="adj2" fmla="val 38506"/>
                </a:avLst>
              </a:prstGeom>
              <a:solidFill>
                <a:srgbClr val="F1C6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grpSp>
            <p:nvGrpSpPr>
              <p:cNvPr id="8221" name="Group 23"/>
              <p:cNvGrpSpPr>
                <a:grpSpLocks/>
              </p:cNvGrpSpPr>
              <p:nvPr/>
            </p:nvGrpSpPr>
            <p:grpSpPr bwMode="auto">
              <a:xfrm>
                <a:off x="900" y="544"/>
                <a:ext cx="154" cy="144"/>
                <a:chOff x="900" y="564"/>
                <a:chExt cx="154" cy="144"/>
              </a:xfrm>
            </p:grpSpPr>
            <p:sp>
              <p:nvSpPr>
                <p:cNvPr id="8222" name="Oval 24"/>
                <p:cNvSpPr>
                  <a:spLocks noChangeArrowheads="1"/>
                </p:cNvSpPr>
                <p:nvPr/>
              </p:nvSpPr>
              <p:spPr bwMode="auto">
                <a:xfrm>
                  <a:off x="930" y="591"/>
                  <a:ext cx="96" cy="96"/>
                </a:xfrm>
                <a:prstGeom prst="ellipse">
                  <a:avLst/>
                </a:prstGeom>
                <a:solidFill>
                  <a:schemeClr val="bg1"/>
                </a:solidFill>
                <a:ln w="9525" algn="ctr">
                  <a:solidFill>
                    <a:srgbClr val="424243"/>
                  </a:solidFill>
                  <a:round/>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8223" name="Text Box 25"/>
                <p:cNvSpPr txBox="1">
                  <a:spLocks noChangeArrowheads="1"/>
                </p:cNvSpPr>
                <p:nvPr/>
              </p:nvSpPr>
              <p:spPr bwMode="auto">
                <a:xfrm>
                  <a:off x="900" y="564"/>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82600" eaLnBrk="0" hangingPunct="0">
                    <a:defRPr sz="1200" b="1">
                      <a:solidFill>
                        <a:schemeClr val="tx1"/>
                      </a:solidFill>
                      <a:latin typeface="Arial" charset="0"/>
                    </a:defRPr>
                  </a:lvl1pPr>
                  <a:lvl2pPr marL="742950" indent="-285750" defTabSz="482600" eaLnBrk="0" hangingPunct="0">
                    <a:defRPr sz="1200" b="1">
                      <a:solidFill>
                        <a:schemeClr val="tx1"/>
                      </a:solidFill>
                      <a:latin typeface="Arial" charset="0"/>
                    </a:defRPr>
                  </a:lvl2pPr>
                  <a:lvl3pPr marL="1143000" indent="-228600" defTabSz="482600" eaLnBrk="0" hangingPunct="0">
                    <a:defRPr sz="1200" b="1">
                      <a:solidFill>
                        <a:schemeClr val="tx1"/>
                      </a:solidFill>
                      <a:latin typeface="Arial" charset="0"/>
                    </a:defRPr>
                  </a:lvl3pPr>
                  <a:lvl4pPr marL="1600200" indent="-228600" defTabSz="482600" eaLnBrk="0" hangingPunct="0">
                    <a:defRPr sz="1200" b="1">
                      <a:solidFill>
                        <a:schemeClr val="tx1"/>
                      </a:solidFill>
                      <a:latin typeface="Arial" charset="0"/>
                    </a:defRPr>
                  </a:lvl4pPr>
                  <a:lvl5pPr marL="2057400" indent="-228600" defTabSz="482600" eaLnBrk="0" hangingPunct="0">
                    <a:defRPr sz="1200" b="1">
                      <a:solidFill>
                        <a:schemeClr val="tx1"/>
                      </a:solidFill>
                      <a:latin typeface="Arial" charset="0"/>
                    </a:defRPr>
                  </a:lvl5pPr>
                  <a:lvl6pPr marL="2514600" indent="-228600" algn="ctr" defTabSz="482600" eaLnBrk="0" fontAlgn="base" hangingPunct="0">
                    <a:spcBef>
                      <a:spcPct val="0"/>
                    </a:spcBef>
                    <a:spcAft>
                      <a:spcPct val="0"/>
                    </a:spcAft>
                    <a:defRPr sz="1200" b="1">
                      <a:solidFill>
                        <a:schemeClr val="tx1"/>
                      </a:solidFill>
                      <a:latin typeface="Arial" charset="0"/>
                    </a:defRPr>
                  </a:lvl6pPr>
                  <a:lvl7pPr marL="2971800" indent="-228600" algn="ctr" defTabSz="482600" eaLnBrk="0" fontAlgn="base" hangingPunct="0">
                    <a:spcBef>
                      <a:spcPct val="0"/>
                    </a:spcBef>
                    <a:spcAft>
                      <a:spcPct val="0"/>
                    </a:spcAft>
                    <a:defRPr sz="1200" b="1">
                      <a:solidFill>
                        <a:schemeClr val="tx1"/>
                      </a:solidFill>
                      <a:latin typeface="Arial" charset="0"/>
                    </a:defRPr>
                  </a:lvl7pPr>
                  <a:lvl8pPr marL="3429000" indent="-228600" algn="ctr" defTabSz="482600" eaLnBrk="0" fontAlgn="base" hangingPunct="0">
                    <a:spcBef>
                      <a:spcPct val="0"/>
                    </a:spcBef>
                    <a:spcAft>
                      <a:spcPct val="0"/>
                    </a:spcAft>
                    <a:defRPr sz="1200" b="1">
                      <a:solidFill>
                        <a:schemeClr val="tx1"/>
                      </a:solidFill>
                      <a:latin typeface="Arial" charset="0"/>
                    </a:defRPr>
                  </a:lvl8pPr>
                  <a:lvl9pPr marL="3886200" indent="-228600" algn="ctr" defTabSz="482600" eaLnBrk="0" fontAlgn="base" hangingPunct="0">
                    <a:spcBef>
                      <a:spcPct val="0"/>
                    </a:spcBef>
                    <a:spcAft>
                      <a:spcPct val="0"/>
                    </a:spcAft>
                    <a:defRPr sz="1200" b="1">
                      <a:solidFill>
                        <a:schemeClr val="tx1"/>
                      </a:solidFill>
                      <a:latin typeface="Arial" charset="0"/>
                    </a:defRPr>
                  </a:lvl9pPr>
                </a:lstStyle>
                <a:p>
                  <a:pPr eaLnBrk="1" hangingPunct="1"/>
                  <a:r>
                    <a:rPr lang="en-US" altLang="en-US" sz="900">
                      <a:solidFill>
                        <a:srgbClr val="424243"/>
                      </a:solidFill>
                    </a:rPr>
                    <a:t>1</a:t>
                  </a:r>
                </a:p>
              </p:txBody>
            </p:sp>
          </p:grpSp>
        </p:grpSp>
        <p:grpSp>
          <p:nvGrpSpPr>
            <p:cNvPr id="8215" name="Group 26"/>
            <p:cNvGrpSpPr>
              <a:grpSpLocks/>
            </p:cNvGrpSpPr>
            <p:nvPr/>
          </p:nvGrpSpPr>
          <p:grpSpPr bwMode="auto">
            <a:xfrm>
              <a:off x="5253" y="3634"/>
              <a:ext cx="154" cy="226"/>
              <a:chOff x="2637" y="562"/>
              <a:chExt cx="154" cy="226"/>
            </a:xfrm>
          </p:grpSpPr>
          <p:sp>
            <p:nvSpPr>
              <p:cNvPr id="8216" name="AutoShape 27"/>
              <p:cNvSpPr>
                <a:spLocks noChangeArrowheads="1"/>
              </p:cNvSpPr>
              <p:nvPr/>
            </p:nvSpPr>
            <p:spPr bwMode="auto">
              <a:xfrm rot="-3958638">
                <a:off x="2623" y="677"/>
                <a:ext cx="134" cy="87"/>
              </a:xfrm>
              <a:prstGeom prst="leftArrow">
                <a:avLst>
                  <a:gd name="adj1" fmla="val 50000"/>
                  <a:gd name="adj2" fmla="val 38506"/>
                </a:avLst>
              </a:prstGeom>
              <a:solidFill>
                <a:srgbClr val="F1C63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grpSp>
            <p:nvGrpSpPr>
              <p:cNvPr id="8217" name="Group 28"/>
              <p:cNvGrpSpPr>
                <a:grpSpLocks/>
              </p:cNvGrpSpPr>
              <p:nvPr/>
            </p:nvGrpSpPr>
            <p:grpSpPr bwMode="auto">
              <a:xfrm>
                <a:off x="2637" y="562"/>
                <a:ext cx="154" cy="144"/>
                <a:chOff x="2637" y="582"/>
                <a:chExt cx="154" cy="144"/>
              </a:xfrm>
            </p:grpSpPr>
            <p:sp>
              <p:nvSpPr>
                <p:cNvPr id="8218" name="Oval 29"/>
                <p:cNvSpPr>
                  <a:spLocks noChangeArrowheads="1"/>
                </p:cNvSpPr>
                <p:nvPr/>
              </p:nvSpPr>
              <p:spPr bwMode="auto">
                <a:xfrm>
                  <a:off x="2666" y="607"/>
                  <a:ext cx="96" cy="96"/>
                </a:xfrm>
                <a:prstGeom prst="ellipse">
                  <a:avLst/>
                </a:prstGeom>
                <a:solidFill>
                  <a:schemeClr val="bg1"/>
                </a:solidFill>
                <a:ln w="9525" algn="ctr">
                  <a:solidFill>
                    <a:srgbClr val="424243"/>
                  </a:solidFill>
                  <a:round/>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8219" name="Text Box 30"/>
                <p:cNvSpPr txBox="1">
                  <a:spLocks noChangeArrowheads="1"/>
                </p:cNvSpPr>
                <p:nvPr/>
              </p:nvSpPr>
              <p:spPr bwMode="auto">
                <a:xfrm>
                  <a:off x="2637" y="582"/>
                  <a:ext cx="15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defTabSz="482600" eaLnBrk="0" hangingPunct="0">
                    <a:defRPr sz="1200" b="1">
                      <a:solidFill>
                        <a:schemeClr val="tx1"/>
                      </a:solidFill>
                      <a:latin typeface="Arial" charset="0"/>
                    </a:defRPr>
                  </a:lvl1pPr>
                  <a:lvl2pPr marL="742950" indent="-285750" defTabSz="482600" eaLnBrk="0" hangingPunct="0">
                    <a:defRPr sz="1200" b="1">
                      <a:solidFill>
                        <a:schemeClr val="tx1"/>
                      </a:solidFill>
                      <a:latin typeface="Arial" charset="0"/>
                    </a:defRPr>
                  </a:lvl2pPr>
                  <a:lvl3pPr marL="1143000" indent="-228600" defTabSz="482600" eaLnBrk="0" hangingPunct="0">
                    <a:defRPr sz="1200" b="1">
                      <a:solidFill>
                        <a:schemeClr val="tx1"/>
                      </a:solidFill>
                      <a:latin typeface="Arial" charset="0"/>
                    </a:defRPr>
                  </a:lvl3pPr>
                  <a:lvl4pPr marL="1600200" indent="-228600" defTabSz="482600" eaLnBrk="0" hangingPunct="0">
                    <a:defRPr sz="1200" b="1">
                      <a:solidFill>
                        <a:schemeClr val="tx1"/>
                      </a:solidFill>
                      <a:latin typeface="Arial" charset="0"/>
                    </a:defRPr>
                  </a:lvl4pPr>
                  <a:lvl5pPr marL="2057400" indent="-228600" defTabSz="482600" eaLnBrk="0" hangingPunct="0">
                    <a:defRPr sz="1200" b="1">
                      <a:solidFill>
                        <a:schemeClr val="tx1"/>
                      </a:solidFill>
                      <a:latin typeface="Arial" charset="0"/>
                    </a:defRPr>
                  </a:lvl5pPr>
                  <a:lvl6pPr marL="2514600" indent="-228600" algn="ctr" defTabSz="482600" eaLnBrk="0" fontAlgn="base" hangingPunct="0">
                    <a:spcBef>
                      <a:spcPct val="0"/>
                    </a:spcBef>
                    <a:spcAft>
                      <a:spcPct val="0"/>
                    </a:spcAft>
                    <a:defRPr sz="1200" b="1">
                      <a:solidFill>
                        <a:schemeClr val="tx1"/>
                      </a:solidFill>
                      <a:latin typeface="Arial" charset="0"/>
                    </a:defRPr>
                  </a:lvl6pPr>
                  <a:lvl7pPr marL="2971800" indent="-228600" algn="ctr" defTabSz="482600" eaLnBrk="0" fontAlgn="base" hangingPunct="0">
                    <a:spcBef>
                      <a:spcPct val="0"/>
                    </a:spcBef>
                    <a:spcAft>
                      <a:spcPct val="0"/>
                    </a:spcAft>
                    <a:defRPr sz="1200" b="1">
                      <a:solidFill>
                        <a:schemeClr val="tx1"/>
                      </a:solidFill>
                      <a:latin typeface="Arial" charset="0"/>
                    </a:defRPr>
                  </a:lvl7pPr>
                  <a:lvl8pPr marL="3429000" indent="-228600" algn="ctr" defTabSz="482600" eaLnBrk="0" fontAlgn="base" hangingPunct="0">
                    <a:spcBef>
                      <a:spcPct val="0"/>
                    </a:spcBef>
                    <a:spcAft>
                      <a:spcPct val="0"/>
                    </a:spcAft>
                    <a:defRPr sz="1200" b="1">
                      <a:solidFill>
                        <a:schemeClr val="tx1"/>
                      </a:solidFill>
                      <a:latin typeface="Arial" charset="0"/>
                    </a:defRPr>
                  </a:lvl8pPr>
                  <a:lvl9pPr marL="3886200" indent="-228600" algn="ctr" defTabSz="482600" eaLnBrk="0" fontAlgn="base" hangingPunct="0">
                    <a:spcBef>
                      <a:spcPct val="0"/>
                    </a:spcBef>
                    <a:spcAft>
                      <a:spcPct val="0"/>
                    </a:spcAft>
                    <a:defRPr sz="1200" b="1">
                      <a:solidFill>
                        <a:schemeClr val="tx1"/>
                      </a:solidFill>
                      <a:latin typeface="Arial" charset="0"/>
                    </a:defRPr>
                  </a:lvl9pPr>
                </a:lstStyle>
                <a:p>
                  <a:pPr eaLnBrk="1" hangingPunct="1"/>
                  <a:r>
                    <a:rPr lang="en-US" altLang="en-US" sz="900">
                      <a:solidFill>
                        <a:srgbClr val="424243"/>
                      </a:solidFill>
                    </a:rPr>
                    <a:t>2</a:t>
                  </a:r>
                </a:p>
              </p:txBody>
            </p:sp>
          </p:grpSp>
        </p:grpSp>
      </p:grpSp>
      <p:pic>
        <p:nvPicPr>
          <p:cNvPr id="8208" name="Picture 31" descr="rooftracker-hea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844675"/>
            <a:ext cx="37338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AutoShape 32">
            <a:hlinkClick r:id="rId12" action="ppaction://hlinksldjump" highlightClick="1"/>
          </p:cNvPr>
          <p:cNvSpPr>
            <a:spLocks noChangeArrowheads="1"/>
          </p:cNvSpPr>
          <p:nvPr/>
        </p:nvSpPr>
        <p:spPr bwMode="auto">
          <a:xfrm>
            <a:off x="2209800" y="2667000"/>
            <a:ext cx="2514600" cy="457200"/>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Guards and Covers</a:t>
            </a:r>
          </a:p>
        </p:txBody>
      </p:sp>
      <p:pic>
        <p:nvPicPr>
          <p:cNvPr id="8210" name="Picture 30" descr="MiTek3.0.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1" name="Text Box 4">
            <a:hlinkClick r:id="rId14"/>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8212" name="Text Box 15">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4AA62124-5846-458B-B46D-913F6235E9EF}" type="datetime1">
              <a:rPr lang="en-US" altLang="en-US" sz="1400" b="0" smtClean="0"/>
              <a:pPr eaLnBrk="1" hangingPunct="1"/>
              <a:t>2/15/2017</a:t>
            </a:fld>
            <a:endParaRPr lang="en-US" altLang="en-US" sz="1400" b="0" smtClean="0"/>
          </a:p>
        </p:txBody>
      </p:sp>
      <p:sp>
        <p:nvSpPr>
          <p:cNvPr id="9219" name="Text Box 4"/>
          <p:cNvSpPr txBox="1">
            <a:spLocks noChangeArrowheads="1"/>
          </p:cNvSpPr>
          <p:nvPr/>
        </p:nvSpPr>
        <p:spPr bwMode="auto">
          <a:xfrm>
            <a:off x="3886200" y="533400"/>
            <a:ext cx="3784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800"/>
              <a:t>Electrical Parts Menu</a:t>
            </a:r>
          </a:p>
        </p:txBody>
      </p:sp>
      <p:sp>
        <p:nvSpPr>
          <p:cNvPr id="9220" name="AutoShape 5">
            <a:hlinkClick r:id="rId3" action="ppaction://hlinksldjump" highlightClick="1"/>
          </p:cNvPr>
          <p:cNvSpPr>
            <a:spLocks noChangeArrowheads="1"/>
          </p:cNvSpPr>
          <p:nvPr/>
        </p:nvSpPr>
        <p:spPr bwMode="auto">
          <a:xfrm>
            <a:off x="2514600" y="1752600"/>
            <a:ext cx="2362200"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Electrical Parts</a:t>
            </a:r>
          </a:p>
        </p:txBody>
      </p:sp>
      <p:sp>
        <p:nvSpPr>
          <p:cNvPr id="9221" name="AutoShape 6">
            <a:hlinkClick r:id="rId4" action="ppaction://hlinksldjump" highlightClick="1"/>
          </p:cNvPr>
          <p:cNvSpPr>
            <a:spLocks noChangeArrowheads="1"/>
          </p:cNvSpPr>
          <p:nvPr/>
        </p:nvSpPr>
        <p:spPr bwMode="auto">
          <a:xfrm>
            <a:off x="2514600" y="2514600"/>
            <a:ext cx="2895600"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Electrical Safety Devices</a:t>
            </a:r>
          </a:p>
        </p:txBody>
      </p:sp>
      <p:sp>
        <p:nvSpPr>
          <p:cNvPr id="9222" name="AutoShape 7">
            <a:hlinkClick r:id="rId5"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9223" name="AutoShape 8">
            <a:hlinkClick r:id="" action="ppaction://hlinkshowjump?jump=endshow" highlightClick="1"/>
          </p:cNvPr>
          <p:cNvSpPr>
            <a:spLocks noChangeArrowheads="1"/>
          </p:cNvSpPr>
          <p:nvPr/>
        </p:nvSpPr>
        <p:spPr bwMode="auto">
          <a:xfrm>
            <a:off x="457200" y="25908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9224" name="Picture 7" descr="MiTek3.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4">
            <a:hlinkClick r:id="rId7"/>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
        <p:nvSpPr>
          <p:cNvPr id="9226" name="Text Box 15">
            <a:hlinkClick r:id="rId8"/>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fld id="{91D5BB0E-0800-47D1-B99A-B8A653EC859D}" type="datetime1">
              <a:rPr lang="en-US" altLang="en-US" sz="1400" b="0" smtClean="0"/>
              <a:pPr eaLnBrk="1" hangingPunct="1"/>
              <a:t>2/15/2017</a:t>
            </a:fld>
            <a:endParaRPr lang="en-US" altLang="en-US" sz="1400" b="0" smtClean="0"/>
          </a:p>
        </p:txBody>
      </p:sp>
      <p:sp>
        <p:nvSpPr>
          <p:cNvPr id="10243" name="Text Box 4"/>
          <p:cNvSpPr txBox="1">
            <a:spLocks noChangeArrowheads="1"/>
          </p:cNvSpPr>
          <p:nvPr/>
        </p:nvSpPr>
        <p:spPr bwMode="auto">
          <a:xfrm>
            <a:off x="4648200" y="609600"/>
            <a:ext cx="238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2400"/>
              <a:t>Electrical Parts</a:t>
            </a:r>
          </a:p>
        </p:txBody>
      </p:sp>
      <p:sp>
        <p:nvSpPr>
          <p:cNvPr id="10244" name="AutoShape 5">
            <a:hlinkClick r:id="rId3" action="ppaction://hlinksldjump" highlightClick="1"/>
          </p:cNvPr>
          <p:cNvSpPr>
            <a:spLocks noChangeArrowheads="1"/>
          </p:cNvSpPr>
          <p:nvPr/>
        </p:nvSpPr>
        <p:spPr bwMode="auto">
          <a:xfrm>
            <a:off x="381000" y="1676400"/>
            <a:ext cx="1371600" cy="6619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Main</a:t>
            </a:r>
            <a:r>
              <a:rPr lang="en-US" altLang="en-US"/>
              <a:t> </a:t>
            </a:r>
            <a:r>
              <a:rPr lang="en-US" altLang="en-US" sz="1800"/>
              <a:t>Menu</a:t>
            </a:r>
          </a:p>
        </p:txBody>
      </p:sp>
      <p:sp>
        <p:nvSpPr>
          <p:cNvPr id="10245" name="AutoShape 6">
            <a:hlinkClick r:id="" action="ppaction://hlinkshowjump?jump=nextslide" highlightClick="1"/>
          </p:cNvPr>
          <p:cNvSpPr>
            <a:spLocks noChangeArrowheads="1"/>
          </p:cNvSpPr>
          <p:nvPr/>
        </p:nvSpPr>
        <p:spPr bwMode="auto">
          <a:xfrm>
            <a:off x="990600" y="2438400"/>
            <a:ext cx="890588" cy="509588"/>
          </a:xfrm>
          <a:prstGeom prst="actionButtonForwardNext">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endParaRPr lang="en-US" altLang="en-US"/>
          </a:p>
        </p:txBody>
      </p:sp>
      <p:sp>
        <p:nvSpPr>
          <p:cNvPr id="10246" name="AutoShape 7">
            <a:hlinkClick r:id="rId4" action="ppaction://hlinksldjump" highlightClick="1"/>
          </p:cNvPr>
          <p:cNvSpPr>
            <a:spLocks noChangeArrowheads="1"/>
          </p:cNvSpPr>
          <p:nvPr/>
        </p:nvSpPr>
        <p:spPr bwMode="auto">
          <a:xfrm>
            <a:off x="304800" y="3124200"/>
            <a:ext cx="1644650" cy="1046163"/>
          </a:xfrm>
          <a:prstGeom prst="actionButtonBlank">
            <a:avLst/>
          </a:prstGeom>
          <a:solidFill>
            <a:srgbClr val="FFCC00"/>
          </a:solidFill>
          <a:ln w="12700">
            <a:solidFill>
              <a:schemeClr val="tx1"/>
            </a:solidFill>
            <a:miter lim="800000"/>
            <a:headEnd/>
            <a:tailEnd/>
          </a:ln>
        </p:spPr>
        <p:txBody>
          <a:bodyPr anchor="ctr">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Back To Electrical Parts</a:t>
            </a:r>
          </a:p>
        </p:txBody>
      </p:sp>
      <p:sp>
        <p:nvSpPr>
          <p:cNvPr id="10247" name="AutoShape 8">
            <a:hlinkClick r:id="" action="ppaction://hlinkshowjump?jump=endshow" highlightClick="1"/>
          </p:cNvPr>
          <p:cNvSpPr>
            <a:spLocks noChangeArrowheads="1"/>
          </p:cNvSpPr>
          <p:nvPr/>
        </p:nvSpPr>
        <p:spPr bwMode="auto">
          <a:xfrm>
            <a:off x="609600" y="4267200"/>
            <a:ext cx="1042988" cy="585788"/>
          </a:xfrm>
          <a:prstGeom prst="actionButtonBlank">
            <a:avLst/>
          </a:prstGeom>
          <a:solidFill>
            <a:srgbClr val="FFCC00"/>
          </a:solidFill>
          <a:ln w="12700">
            <a:solidFill>
              <a:schemeClr val="tx1"/>
            </a:solidFill>
            <a:miter lim="800000"/>
            <a:headEnd/>
            <a:tailEnd/>
          </a:ln>
        </p:spPr>
        <p:txBody>
          <a:bodyPr wrap="none" anchor="ct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800"/>
              <a:t>Exit </a:t>
            </a:r>
          </a:p>
        </p:txBody>
      </p:sp>
      <p:pic>
        <p:nvPicPr>
          <p:cNvPr id="10248" name="Picture 11" descr="gearmotor-roof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981200"/>
            <a:ext cx="34290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Text Box 12"/>
          <p:cNvSpPr txBox="1">
            <a:spLocks noChangeArrowheads="1"/>
          </p:cNvSpPr>
          <p:nvPr/>
        </p:nvSpPr>
        <p:spPr bwMode="auto">
          <a:xfrm>
            <a:off x="3470275" y="3810000"/>
            <a:ext cx="35623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For incoming 208 volt gear motor part# 480410</a:t>
            </a:r>
          </a:p>
          <a:p>
            <a:pPr eaLnBrk="1" hangingPunct="1"/>
            <a:endParaRPr lang="en-US" altLang="en-US"/>
          </a:p>
          <a:p>
            <a:pPr eaLnBrk="1" hangingPunct="1"/>
            <a:r>
              <a:rPr lang="en-US" altLang="en-US"/>
              <a:t>For incoming 230 volt gear motor part# 480387</a:t>
            </a:r>
          </a:p>
          <a:p>
            <a:pPr eaLnBrk="1" hangingPunct="1"/>
            <a:endParaRPr lang="en-US" altLang="en-US"/>
          </a:p>
          <a:p>
            <a:pPr eaLnBrk="1" hangingPunct="1"/>
            <a:r>
              <a:rPr lang="en-US" altLang="en-US"/>
              <a:t>For incoming 460 volt gear motor part# 480387</a:t>
            </a:r>
          </a:p>
        </p:txBody>
      </p:sp>
      <p:sp>
        <p:nvSpPr>
          <p:cNvPr id="10250" name="Text Box 13"/>
          <p:cNvSpPr txBox="1">
            <a:spLocks noChangeArrowheads="1"/>
          </p:cNvSpPr>
          <p:nvPr/>
        </p:nvSpPr>
        <p:spPr bwMode="auto">
          <a:xfrm>
            <a:off x="4114800" y="1676400"/>
            <a:ext cx="2657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t>Sold as gear motor assembly only</a:t>
            </a:r>
          </a:p>
        </p:txBody>
      </p:sp>
      <p:sp>
        <p:nvSpPr>
          <p:cNvPr id="10251" name="Text Box 15">
            <a:hlinkClick r:id="rId6"/>
          </p:cNvPr>
          <p:cNvSpPr txBox="1">
            <a:spLocks noChangeArrowheads="1"/>
          </p:cNvSpPr>
          <p:nvPr/>
        </p:nvSpPr>
        <p:spPr bwMode="auto">
          <a:xfrm>
            <a:off x="228600" y="5867400"/>
            <a:ext cx="16779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a:solidFill>
                  <a:schemeClr val="hlink"/>
                </a:solidFill>
              </a:rPr>
              <a:t>mitekparts@mii.com</a:t>
            </a:r>
          </a:p>
        </p:txBody>
      </p:sp>
      <p:pic>
        <p:nvPicPr>
          <p:cNvPr id="10252" name="Picture 12" descr="MiTek3.0.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400" y="152400"/>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3" name="Text Box 4">
            <a:hlinkClick r:id="rId8"/>
          </p:cNvPr>
          <p:cNvSpPr txBox="1">
            <a:spLocks noChangeArrowheads="1"/>
          </p:cNvSpPr>
          <p:nvPr/>
        </p:nvSpPr>
        <p:spPr bwMode="auto">
          <a:xfrm>
            <a:off x="381000" y="5486400"/>
            <a:ext cx="1487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defRPr>
            </a:lvl1pPr>
            <a:lvl2pPr marL="742950" indent="-285750" eaLnBrk="0" hangingPunct="0">
              <a:defRPr sz="1200" b="1">
                <a:solidFill>
                  <a:schemeClr val="tx1"/>
                </a:solidFill>
                <a:latin typeface="Arial" charset="0"/>
              </a:defRPr>
            </a:lvl2pPr>
            <a:lvl3pPr marL="1143000" indent="-228600" eaLnBrk="0" hangingPunct="0">
              <a:defRPr sz="1200" b="1">
                <a:solidFill>
                  <a:schemeClr val="tx1"/>
                </a:solidFill>
                <a:latin typeface="Arial" charset="0"/>
              </a:defRPr>
            </a:lvl3pPr>
            <a:lvl4pPr marL="1600200" indent="-228600" eaLnBrk="0" hangingPunct="0">
              <a:defRPr sz="1200" b="1">
                <a:solidFill>
                  <a:schemeClr val="tx1"/>
                </a:solidFill>
                <a:latin typeface="Arial" charset="0"/>
              </a:defRPr>
            </a:lvl4pPr>
            <a:lvl5pPr marL="2057400" indent="-228600" eaLnBrk="0" hangingPunct="0">
              <a:defRPr sz="1200" b="1">
                <a:solidFill>
                  <a:schemeClr val="tx1"/>
                </a:solidFill>
                <a:latin typeface="Arial" charset="0"/>
              </a:defRPr>
            </a:lvl5pPr>
            <a:lvl6pPr marL="2514600" indent="-228600" algn="ctr" eaLnBrk="0" fontAlgn="base" hangingPunct="0">
              <a:spcBef>
                <a:spcPct val="0"/>
              </a:spcBef>
              <a:spcAft>
                <a:spcPct val="0"/>
              </a:spcAft>
              <a:defRPr sz="1200" b="1">
                <a:solidFill>
                  <a:schemeClr val="tx1"/>
                </a:solidFill>
                <a:latin typeface="Arial" charset="0"/>
              </a:defRPr>
            </a:lvl6pPr>
            <a:lvl7pPr marL="2971800" indent="-228600" algn="ctr" eaLnBrk="0" fontAlgn="base" hangingPunct="0">
              <a:spcBef>
                <a:spcPct val="0"/>
              </a:spcBef>
              <a:spcAft>
                <a:spcPct val="0"/>
              </a:spcAft>
              <a:defRPr sz="1200" b="1">
                <a:solidFill>
                  <a:schemeClr val="tx1"/>
                </a:solidFill>
                <a:latin typeface="Arial" charset="0"/>
              </a:defRPr>
            </a:lvl7pPr>
            <a:lvl8pPr marL="3429000" indent="-228600" algn="ctr" eaLnBrk="0" fontAlgn="base" hangingPunct="0">
              <a:spcBef>
                <a:spcPct val="0"/>
              </a:spcBef>
              <a:spcAft>
                <a:spcPct val="0"/>
              </a:spcAft>
              <a:defRPr sz="1200" b="1">
                <a:solidFill>
                  <a:schemeClr val="tx1"/>
                </a:solidFill>
                <a:latin typeface="Arial" charset="0"/>
              </a:defRPr>
            </a:lvl8pPr>
            <a:lvl9pPr marL="3886200" indent="-228600" algn="ctr" eaLnBrk="0" fontAlgn="base" hangingPunct="0">
              <a:spcBef>
                <a:spcPct val="0"/>
              </a:spcBef>
              <a:spcAft>
                <a:spcPct val="0"/>
              </a:spcAft>
              <a:defRPr sz="1200" b="1">
                <a:solidFill>
                  <a:schemeClr val="tx1"/>
                </a:solidFill>
                <a:latin typeface="Arial" charset="0"/>
              </a:defRPr>
            </a:lvl9pPr>
          </a:lstStyle>
          <a:p>
            <a:pPr eaLnBrk="1" hangingPunct="1"/>
            <a:r>
              <a:rPr lang="en-US" altLang="en-US" sz="1600"/>
              <a:t>www.mii.com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ach templ">
  <a:themeElements>
    <a:clrScheme name="mach temp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fontScheme name="mach templ">
      <a:majorFont>
        <a:latin typeface="ITC Avant Garde Gothic Demi"/>
        <a:ea typeface=""/>
        <a:cs typeface=""/>
      </a:majorFont>
      <a:minorFont>
        <a:latin typeface="ITC Avant Garde Gothic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424243"/>
        </a:solidFill>
        <a:ln w="28575" cap="flat" cmpd="sng" algn="ctr">
          <a:solidFill>
            <a:srgbClr val="FF0000"/>
          </a:solidFill>
          <a:prstDash val="solid"/>
          <a:round/>
          <a:headEnd type="none" w="med" len="med"/>
          <a:tailEnd type="triangl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mach temp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ch temp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ch temp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ch temp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ch temp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ch temp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ch temp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ch temp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ch temp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ch temp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ch temp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ch temp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ch templ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2240</Words>
  <PresentationFormat>On-screen Show (4:3)</PresentationFormat>
  <Paragraphs>591</Paragraphs>
  <Slides>46</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ITC Avant Garde Gothic Demi</vt:lpstr>
      <vt:lpstr>Wingdings</vt:lpstr>
      <vt:lpstr>mach templ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MiTek Industries, Inc.</Company>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revision>62</cp:revision>
  <dcterms:created xsi:type="dcterms:W3CDTF">2006-11-13T19:15:22Z</dcterms:created>
  <dcterms:modified xsi:type="dcterms:W3CDTF">2017-02-15T21:37:22Z</dcterms:modified>
</cp:coreProperties>
</file>